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81" r:id="rId7"/>
    <p:sldId id="276" r:id="rId8"/>
    <p:sldId id="275" r:id="rId9"/>
    <p:sldId id="261" r:id="rId10"/>
    <p:sldId id="277" r:id="rId11"/>
    <p:sldId id="278" r:id="rId12"/>
    <p:sldId id="282" r:id="rId13"/>
    <p:sldId id="279" r:id="rId14"/>
    <p:sldId id="280" r:id="rId15"/>
    <p:sldId id="283" r:id="rId16"/>
    <p:sldId id="262" r:id="rId17"/>
    <p:sldId id="285" r:id="rId18"/>
    <p:sldId id="316" r:id="rId19"/>
    <p:sldId id="311" r:id="rId20"/>
    <p:sldId id="290" r:id="rId21"/>
    <p:sldId id="289" r:id="rId22"/>
    <p:sldId id="307" r:id="rId23"/>
    <p:sldId id="317" r:id="rId24"/>
    <p:sldId id="297" r:id="rId25"/>
    <p:sldId id="308" r:id="rId26"/>
    <p:sldId id="309" r:id="rId27"/>
    <p:sldId id="310" r:id="rId28"/>
    <p:sldId id="264" r:id="rId29"/>
    <p:sldId id="286" r:id="rId30"/>
    <p:sldId id="288" r:id="rId31"/>
    <p:sldId id="318" r:id="rId32"/>
    <p:sldId id="319" r:id="rId33"/>
    <p:sldId id="320" r:id="rId34"/>
    <p:sldId id="304" r:id="rId35"/>
    <p:sldId id="312" r:id="rId36"/>
    <p:sldId id="305" r:id="rId37"/>
    <p:sldId id="313" r:id="rId38"/>
    <p:sldId id="293" r:id="rId39"/>
    <p:sldId id="294" r:id="rId40"/>
    <p:sldId id="321" r:id="rId41"/>
    <p:sldId id="322" r:id="rId42"/>
    <p:sldId id="323" r:id="rId43"/>
    <p:sldId id="295" r:id="rId44"/>
    <p:sldId id="300" r:id="rId45"/>
    <p:sldId id="303" r:id="rId46"/>
    <p:sldId id="314" r:id="rId47"/>
    <p:sldId id="315" r:id="rId48"/>
    <p:sldId id="301" r:id="rId49"/>
    <p:sldId id="302" r:id="rId50"/>
    <p:sldId id="299" r:id="rId51"/>
    <p:sldId id="265" r:id="rId52"/>
    <p:sldId id="296" r:id="rId53"/>
    <p:sldId id="324" r:id="rId54"/>
  </p:sldIdLst>
  <p:sldSz cx="18288000" cy="10287000"/>
  <p:notesSz cx="6858000" cy="9144000"/>
  <p:embeddedFontLst>
    <p:embeddedFont>
      <p:font typeface="Pretendard" panose="020B0600000101010101" charset="-127"/>
      <p:regular r:id="rId56"/>
      <p:bold r:id="rId57"/>
    </p:embeddedFont>
    <p:embeddedFont>
      <p:font typeface="Pretendard Bold" panose="020B0600000101010101" charset="-127"/>
      <p:bold r:id="rId58"/>
      <p:italic r:id="rId59"/>
    </p:embeddedFont>
    <p:embeddedFont>
      <p:font typeface="Pretendard Light" panose="020B0600000101010101" charset="-127"/>
      <p:regular r:id="rId60"/>
    </p:embeddedFont>
    <p:embeddedFont>
      <p:font typeface="Pretendard Medium" panose="020B0600000101010101" charset="-127"/>
      <p:regular r:id="rId61"/>
      <p:bold r:id="rId62"/>
    </p:embeddedFont>
    <p:embeddedFont>
      <p:font typeface="Pretendard Regular" panose="020B0600000101010101" charset="-127"/>
      <p:regular r:id="rId63"/>
      <p:bold r:id="rId64"/>
    </p:embeddedFont>
    <p:embeddedFont>
      <p:font typeface="Pretendard SemiBold" panose="020B0600000101010101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C50"/>
    <a:srgbClr val="3F7EE8"/>
    <a:srgbClr val="408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48" autoAdjust="0"/>
  </p:normalViewPr>
  <p:slideViewPr>
    <p:cSldViewPr>
      <p:cViewPr varScale="1">
        <p:scale>
          <a:sx n="101" d="100"/>
          <a:sy n="101" d="100"/>
        </p:scale>
        <p:origin x="546" y="-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BD4C8-BB93-F943-8A6B-59B641ADF449}" type="datetimeFigureOut">
              <a:rPr kumimoji="1" lang="ko-Kore-KR" altLang="en-US" smtClean="0"/>
              <a:t>12/10/2024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EFBDB-E2D2-C149-A3E9-21BE569FA8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487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돌린 데이터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6984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479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760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65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26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70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34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591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4908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823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4003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0501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EFBDB-E2D2-C149-A3E9-21BE569FA8A1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github.com/seoyeokim/Aiffel_DLThon/blob/main/code/Suyoung/dlthon_1.ipynb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hyperlink" Target="https://huggingface.co/google-bert/bert-base-multilingual-case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2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4.png"/><Relationship Id="rId5" Type="http://schemas.openxmlformats.org/officeDocument/2006/relationships/image" Target="../media/image24.png"/><Relationship Id="rId10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github.com/seoyeokim/Aiffel_DLThon/blob/main/code/KLUE.ipynb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github.com/seoyeokim/Aiffel_DLThon/blob/main/code/KLUE.ipynb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hyperlink" Target="https://huggingface.co/klue/bert-bas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huggingface.co/skt/kogpt2-base-v2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9.png"/><Relationship Id="rId5" Type="http://schemas.openxmlformats.org/officeDocument/2006/relationships/image" Target="../media/image24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0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1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62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github.com/seoyeokim/Aiffel_DLThon/blob/main/code/Suyoung/dlthon_4.ipynb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huggingface.co/sentence-transformers/paraphrase-multilingual-MiniLM-L12-v2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Relationship Id="rId14" Type="http://schemas.openxmlformats.org/officeDocument/2006/relationships/hyperlink" Target="https://github.com/seoyeokim/Aiffel_DLThon/blob/main/code/Suyoung/dlthon_2%2B.ipyn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2.png"/><Relationship Id="rId5" Type="http://schemas.openxmlformats.org/officeDocument/2006/relationships/image" Target="../media/image24.png"/><Relationship Id="rId10" Type="http://schemas.openxmlformats.org/officeDocument/2006/relationships/image" Target="../media/image64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66.pn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hyperlink" Target="https://github.com/seoyeokim/Aiffel_DLThon/blob/main/code/Suyoung/dlthon_4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24.png"/><Relationship Id="rId10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github.com/seoyeokim/Aiffel_DLThon/blob/main/code/%EB%8D%B0%EC%9D%B4%ED%84%B0%20%EC%A6%9D%EA%B0%95.ipynb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2.JPG"/><Relationship Id="rId5" Type="http://schemas.openxmlformats.org/officeDocument/2006/relationships/image" Target="../media/image24.png"/><Relationship Id="rId10" Type="http://schemas.openxmlformats.org/officeDocument/2006/relationships/hyperlink" Target="https://github.com/seoyeokim/Aiffel_DLThon/blob/main/code/%EB%8D%B0%EC%9D%B4%ED%84%B0%20%EC%A6%9D%EA%B0%95.ipynb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1.png"/><Relationship Id="rId5" Type="http://schemas.openxmlformats.org/officeDocument/2006/relationships/image" Target="../media/image24.png"/><Relationship Id="rId10" Type="http://schemas.openxmlformats.org/officeDocument/2006/relationships/image" Target="../media/image73.JP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github.com/seoyeokim/Aiffel_DLThon/blob/main/code/Suyoung/dlthon_3.ipynb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pypi.org/project/googletrans/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huggingface.co/facebook/mbart-large-50-many-to-many-mmt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14" Type="http://schemas.openxmlformats.org/officeDocument/2006/relationships/hyperlink" Target="https://github.com/seoyeokim/Aiffel_DLThon/blob/main/code/Suyoung/dlthon_4.ipynb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1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74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5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hyperlink" Target="https://huggingface.co/skt/kogpt2-base-v2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hyperlink" Target="https://github.com/seoyeokim/Aiffel_DLThon/blob/main/code/kogpt_final.ipynb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7.png"/><Relationship Id="rId5" Type="http://schemas.openxmlformats.org/officeDocument/2006/relationships/image" Target="../media/image24.png"/><Relationship Id="rId10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8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7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79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2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774700"/>
            <a:ext cx="16027400" cy="8724900"/>
          </a:xfrm>
          <a:prstGeom prst="rect">
            <a:avLst/>
          </a:prstGeom>
          <a:effectLst>
            <a:outerShdw blurRad="2087442" dist="805872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800" y="1435100"/>
            <a:ext cx="3937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900" y="2463800"/>
            <a:ext cx="584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2146300"/>
            <a:ext cx="685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20700"/>
            <a:ext cx="15786100" cy="9220200"/>
          </a:xfrm>
          <a:prstGeom prst="rect">
            <a:avLst/>
          </a:prstGeom>
          <a:effectLst>
            <a:outerShdw blurRad="2328773" dist="851182" dir="2700000">
              <a:srgbClr val="000000">
                <a:alpha val="1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2171700" y="7289800"/>
            <a:ext cx="128143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3352800"/>
            <a:ext cx="6858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4546600"/>
            <a:ext cx="68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6769100"/>
            <a:ext cx="685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7962900"/>
            <a:ext cx="6858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5740400"/>
            <a:ext cx="6858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771900"/>
            <a:ext cx="3683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0" y="4902200"/>
            <a:ext cx="4953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4800" y="6108700"/>
            <a:ext cx="3937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27500" y="7188200"/>
            <a:ext cx="3810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0200" y="8432800"/>
            <a:ext cx="3429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5740400"/>
            <a:ext cx="2044700" cy="1181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33600" y="2273300"/>
            <a:ext cx="116459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8600" b="0" i="0" u="none" strike="noStrike" spc="100">
                <a:solidFill>
                  <a:srgbClr val="000000"/>
                </a:solidFill>
                <a:latin typeface="Pretendard Bold"/>
              </a:rPr>
              <a:t>DLTHON</a:t>
            </a:r>
          </a:p>
          <a:p>
            <a:pPr lvl="0" algn="l">
              <a:lnSpc>
                <a:spcPct val="83000"/>
              </a:lnSpc>
            </a:pPr>
            <a:r>
              <a:rPr lang="en-US" sz="8600" b="0" i="0" u="none" strike="noStrike" spc="100">
                <a:solidFill>
                  <a:srgbClr val="4081ED"/>
                </a:solidFill>
                <a:latin typeface="Pretendard Bold"/>
              </a:rPr>
              <a:t>DKTC </a:t>
            </a:r>
            <a:r>
              <a:rPr lang="ko-KR" sz="8600" b="0" i="0" u="none" strike="noStrike" spc="100">
                <a:solidFill>
                  <a:srgbClr val="4081ED"/>
                </a:solidFill>
                <a:ea typeface="Pretendard Bold"/>
              </a:rPr>
              <a:t>데이터</a:t>
            </a:r>
            <a:r>
              <a:rPr lang="en-US" sz="8600" b="0" i="0" u="none" strike="noStrike" spc="100">
                <a:solidFill>
                  <a:srgbClr val="4081ED"/>
                </a:solidFill>
                <a:latin typeface="Pretendard Bold"/>
              </a:rPr>
              <a:t> </a:t>
            </a:r>
            <a:r>
              <a:rPr lang="ko-KR" sz="8600" b="0" i="0" u="none" strike="noStrike" spc="100">
                <a:solidFill>
                  <a:srgbClr val="4081ED"/>
                </a:solidFill>
                <a:ea typeface="Pretendard Bold"/>
              </a:rPr>
              <a:t>프로젝트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80000" y="7658100"/>
            <a:ext cx="958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        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김서영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성연우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윤수영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  <a:r>
              <a:rPr lang="ko-KR" sz="2400" b="0" i="0" u="none" strike="noStrike" spc="-200">
                <a:solidFill>
                  <a:srgbClr val="858585"/>
                </a:solidFill>
                <a:ea typeface="Pretendard Regular"/>
              </a:rPr>
              <a:t>이창민</a:t>
            </a:r>
            <a:r>
              <a:rPr lang="en-US" sz="2400" b="0" i="0" u="none" strike="noStrike" spc="-200">
                <a:solidFill>
                  <a:srgbClr val="858585"/>
                </a:solidFill>
                <a:latin typeface="Pretendard Regular"/>
              </a:rPr>
              <a:t>        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1900" y="7594600"/>
            <a:ext cx="23114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57500" y="7670800"/>
            <a:ext cx="1549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3E7B-80E0-3601-217F-37724F6E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C2ABFD-9B7B-7D03-172C-C78F2496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7DD49C-4AA5-93A3-389A-F4778F5D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EE95CD-42E4-BF78-3DF4-A2C3692A82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87FD124-0274-7E1E-B48B-D38228DF3E35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F8C0811-7495-B431-2EA4-958D5C08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40DCD0-0316-8C16-0B90-5343501B7EBD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6F0243-FB72-6641-558B-2FF83A856E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318C54F9-0D8C-0288-B22B-E2FF57EDC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90F6D0-269D-548E-E38F-112A00A7F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2AA7BDB-1C9E-9EF1-A812-0F95F108B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DD88B8C-E248-BF13-10D5-86889C1ED478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8208CD3-0E6C-0D13-B99D-1CDDCD30A6FF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488F4AB-34EE-217A-D2A1-AB0B16E16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89" y="5518151"/>
            <a:ext cx="12905622" cy="2444749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94DB55D0-4B2F-CE1B-CB0E-C558E1ED6AF1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각 클래스에 정수를 매핑해서 라벨 데이터를 정수 인코딩하는 함수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D9A335C9-6329-CD86-8C6A-78283472F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D393D-6EEC-2173-11BA-899067A0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4B79B8-6DB0-794A-B7AE-59D04FD0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730941-34A8-D7B9-A9B6-49930F68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9D53B0-B119-1C36-6A2D-5EB39ABDB7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BFFEDFC-1C26-5705-2D40-B9F4282ABDCE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58BEBF-1049-41C4-4872-755A2F71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BE82C87-201E-4CCD-05AC-A5F6561AEE9F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01F95DF-3C99-3E9F-B83B-64F1D9A0C9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E3A7BBBE-ED6B-CCFB-CB42-A206A0B0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5B25FD-65C3-2259-9E3F-DD2AD73E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024A395-0F6C-CB97-C024-186749970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33FD256-6BB5-B265-1457-4E1D790491E1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C98105C-3A3C-F494-D828-C739697D91F7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F07C695-860D-47CE-7E94-A5F991E515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30" y="4838700"/>
            <a:ext cx="12000540" cy="4267200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306EED3C-C906-CB73-8389-B224A590B287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“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일반 대화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파일을 로드해서 과도하게 짧거나 긴 대화 삭제 후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return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57D519F5-0AB0-02BB-1A0A-0243B1962C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BAD4-DF83-6078-0B64-452F6094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5F005A-452B-568C-1C3D-2723606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148BDC-A9E4-EE84-904E-7F9B17EB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94ED30-953B-B87E-31B0-F034058DC1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FD279FA-00DF-10A8-5165-6021A379301D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254F6F6-8971-55DD-F6A0-62D56B6656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FB06008-A06C-D5A5-B285-D16583933951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3688D56-1A4A-BB44-B1DB-556C6F1319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DB8ED32E-A295-868A-7C52-92B644AF9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0614E3-B35D-4B6C-7EBC-BA8CA3710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C30D58F-82B5-10BA-827C-E1B108E76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43D07D3-6A4F-4AA6-16AD-01F46803FD11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69BA5F9-46EE-1D9F-9C49-5265F047202E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9740B69-EC1D-2546-BDB9-9C9CDF3F9760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분석에 방해되는 단어를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판단하에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삭제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B66F9B-EF8B-8E75-C77E-EAEDA3F8D3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76" y="5676900"/>
            <a:ext cx="7840449" cy="3287012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F181F2A1-8C99-C01C-1494-085D1CC1F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65B-E6B9-62BD-8B20-389B2D03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37CD40-FA44-2502-4073-1E32FE75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8744EF5-F5E3-E784-47CA-836E8E94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121EA-8C86-5C92-46D7-A10742BE07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A39A745-9219-4E5F-DECD-E28B9F69FE2F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91AB0EF-0BE4-4E8A-FF04-567C0A30D8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A25F41E-BADC-DE69-E46B-F90A24CF4892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28381B4-8AE0-CD6D-40C4-1546021828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14D1A09F-4587-2BBD-DA6E-3339957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9D4FC80-67D9-45C1-CF86-C3EBB0946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13A54AA-C34A-45B7-7A6B-8AF45510F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BC76EC-9BAC-1635-6841-6928F3C85855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1F87B16-CFB9-7B1D-3DAD-BAC291B06333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ABD2B7B-9763-6926-7F9F-EAF169FBEBD6}"/>
              </a:ext>
            </a:extLst>
          </p:cNvPr>
          <p:cNvSpPr txBox="1"/>
          <p:nvPr/>
        </p:nvSpPr>
        <p:spPr>
          <a:xfrm>
            <a:off x="1536700" y="3695700"/>
            <a:ext cx="146999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수집한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‘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일반 대화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’ 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클래스의 데이터에 비해 사전에 주어진 </a:t>
            </a:r>
            <a:r>
              <a:rPr lang="en-US" altLang="ko-Kore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train </a:t>
            </a: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데이터가 부족하기에 데이터 증강 사용</a:t>
            </a:r>
            <a:endParaRPr lang="en-US" altLang="ko-Kore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ore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사용한 데이터 증강 기법</a:t>
            </a:r>
            <a:endParaRPr lang="en-US" altLang="ko-Kore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임의로 일부 데이터를 삭제하여 모델의 일반화 능력을 높이는 기법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원본</a:t>
            </a: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지갑어디갔지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에이 버스에서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잃어버렸나보네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그럼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취소할까요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 </a:t>
            </a:r>
            <a:r>
              <a:rPr 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적용</a:t>
            </a:r>
            <a:r>
              <a:rPr 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지갑어디갔지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에이 버스에서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잃어버렸나보네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취소할까요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 (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그럼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삭제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)</a:t>
            </a:r>
            <a:endParaRPr lang="en-US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RDS </a:t>
            </a:r>
            <a:r>
              <a:rPr lang="en-US" altLang="ko-KR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삭제된 데이터를 다른 값으로 대체해 데이터의 다양성을 증가시키는 기법</a:t>
            </a:r>
            <a:endParaRPr lang="en-US" altLang="ko-KR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원본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아가씨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담배</a:t>
            </a:r>
            <a:r>
              <a:rPr lang="ko-KR" altLang="en-US" sz="3000" b="1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피는교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  <a:p>
            <a:pPr marL="1257300" lvl="2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RDS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적용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“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아가씨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담배</a:t>
            </a:r>
            <a:r>
              <a:rPr lang="ko-KR" altLang="en-US" sz="3000" b="1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피냐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”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18D3A63A-F00D-05D5-9B4B-C2AEC4E60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5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29A8-B14C-A5C8-6A34-230C71CB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A0DE0B-7DFB-116F-35D6-9033B916D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70DF9D-3F6A-0848-C57D-1BE7878A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EA10DB-5F8E-A9FB-7DF9-D5E7692B1E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A27F86E-C098-563C-29A3-78157FF02C47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AE4E26-A92E-8814-55AF-3FB98C70A3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7855CDD-2E0B-A8AC-3099-1332631022AD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B62933B-63E4-2F2B-EF50-A71ADD85F9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EED6016-83F7-8F01-0BED-4ADA81E67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2F2B73-7A10-1B72-9E4B-38347FDEF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4218EFA-3310-C750-480D-74A1EED43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077BED7-D53B-1DB9-F382-7545B3CB7B16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D11613A-801C-BE6D-FD66-2836B6B54EC8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+)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대화자 구분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88EE109-24C6-3CDD-D67D-37437DFC5875}"/>
              </a:ext>
            </a:extLst>
          </p:cNvPr>
          <p:cNvSpPr txBox="1"/>
          <p:nvPr/>
        </p:nvSpPr>
        <p:spPr>
          <a:xfrm>
            <a:off x="1536700" y="3695700"/>
            <a:ext cx="146999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test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데이터셋은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train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데이터셋과 달리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‘\n’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구분자가 없음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800100" lvl="1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=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대화자를 구분할 수 없음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test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데이터에서 대화자를 구분해서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의미있는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패턴을 도출해낼 수 있을 것이라 판단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BERT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기반 모델을 사용해 대화자 구분 모델 구현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BD6BC84D-8F29-E816-4BC3-D3256535B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E828-9748-F3F5-0B7F-6ACE12BB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3C527-A041-C098-5BD4-1D7BE1DE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D49DF06-EB30-F700-02F1-C6E6B956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B8D352D-1A2B-97C4-E327-A3FF4615D5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DF53444-6859-A3D1-B82E-714A3705CEB4}"/>
              </a:ext>
            </a:extLst>
          </p:cNvPr>
          <p:cNvSpPr txBox="1"/>
          <p:nvPr/>
        </p:nvSpPr>
        <p:spPr>
          <a:xfrm>
            <a:off x="3670300" y="1828800"/>
            <a:ext cx="6159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모델 선택 및 훈련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A12FD0E-07CD-CE27-86FD-7845E1BDFA4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64ECA2E-7492-6230-D812-2E59B70CDBA3}"/>
              </a:ext>
            </a:extLst>
          </p:cNvPr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0D4FA7-D189-E718-D33A-0C412B75D3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A097512A-07F2-AA09-A3AA-CDFC7230E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AF6441-76A9-CD2E-0E80-7366DF73F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84E3C5D-FC44-33ED-5208-1B013D88D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31BBEE1-4FCD-D2A2-97B9-C8E987A4935F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1" spc="100" dirty="0">
                <a:solidFill>
                  <a:srgbClr val="FCFCFC"/>
                </a:solidFill>
                <a:latin typeface="Pretendard SemiBold"/>
              </a:rPr>
              <a:t>AIFFEL</a:t>
            </a:r>
            <a:endParaRPr lang="en-US" sz="1500" b="1" i="0" u="none" strike="noStrike" spc="100" dirty="0">
              <a:solidFill>
                <a:srgbClr val="FCFCFC"/>
              </a:solidFill>
              <a:latin typeface="Pretendard Semi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96B7D6-A6ED-682C-966B-F8CCCF6784C6}"/>
              </a:ext>
            </a:extLst>
          </p:cNvPr>
          <p:cNvGrpSpPr/>
          <p:nvPr/>
        </p:nvGrpSpPr>
        <p:grpSpPr>
          <a:xfrm>
            <a:off x="3702050" y="4381500"/>
            <a:ext cx="10883900" cy="4051300"/>
            <a:chOff x="8267700" y="3810000"/>
            <a:chExt cx="8267700" cy="313690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C708513-74A0-8F47-36DC-51ABE5943888}"/>
                </a:ext>
              </a:extLst>
            </p:cNvPr>
            <p:cNvSpPr txBox="1"/>
            <p:nvPr/>
          </p:nvSpPr>
          <p:spPr>
            <a:xfrm>
              <a:off x="8267700" y="3810000"/>
              <a:ext cx="1752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sz="2500" b="0" i="0" u="none" strike="noStrike" spc="-100">
                  <a:solidFill>
                    <a:srgbClr val="FCFCFC"/>
                  </a:solidFill>
                  <a:latin typeface="Pretendard Medium"/>
                </a:rPr>
                <a:t>2</a:t>
              </a:r>
              <a:r>
                <a:rPr lang="ko-KR" sz="2500" b="0" i="0" u="none" strike="noStrike" spc="-100">
                  <a:solidFill>
                    <a:srgbClr val="FCFCFC"/>
                  </a:solidFill>
                  <a:ea typeface="Pretendard Medium"/>
                </a:rPr>
                <a:t>일차</a:t>
              </a:r>
            </a:p>
          </p:txBody>
        </p:sp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453DF260-7192-CDC3-DEC6-11DAF285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3100" y="3860800"/>
              <a:ext cx="8242300" cy="1447800"/>
            </a:xfrm>
            <a:prstGeom prst="rect">
              <a:avLst/>
            </a:prstGeom>
          </p:spPr>
        </p:pic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7AD943B-B54C-B688-FA5C-0C1B2A7EA75D}"/>
                </a:ext>
              </a:extLst>
            </p:cNvPr>
            <p:cNvSpPr txBox="1"/>
            <p:nvPr/>
          </p:nvSpPr>
          <p:spPr>
            <a:xfrm>
              <a:off x="8775700" y="4394200"/>
              <a:ext cx="15367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63C50"/>
                </a:buClr>
                <a:buFont typeface="Arial"/>
                <a:buChar char="●"/>
              </a:pPr>
              <a:r>
                <a:rPr lang="en-US" sz="2400" b="1" dirty="0">
                  <a:solidFill>
                    <a:srgbClr val="363C50"/>
                  </a:solidFill>
                  <a:latin typeface="Pretendard Medium"/>
                </a:rPr>
                <a:t>BERT </a:t>
              </a:r>
              <a:r>
                <a:rPr lang="ko-KR" altLang="en-US" sz="2400" b="1" dirty="0">
                  <a:solidFill>
                    <a:srgbClr val="363C50"/>
                  </a:solidFill>
                  <a:latin typeface="Pretendard Medium"/>
                </a:rPr>
                <a:t>기반</a:t>
              </a:r>
              <a:endParaRPr lang="en-US" sz="2400" b="1" i="0" u="none" strike="noStrike" dirty="0">
                <a:solidFill>
                  <a:srgbClr val="363C50"/>
                </a:solidFill>
                <a:latin typeface="Pretendard Medium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4C41FB9-D791-81C3-57E4-9C5057E8AA7F}"/>
                </a:ext>
              </a:extLst>
            </p:cNvPr>
            <p:cNvSpPr txBox="1"/>
            <p:nvPr/>
          </p:nvSpPr>
          <p:spPr>
            <a:xfrm>
              <a:off x="10934700" y="4254500"/>
              <a:ext cx="53848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ea typeface="Pretendard Regular"/>
                </a:rPr>
                <a:t>양방향 문맥이해를 통해 각 단어의 의미를 정확히 파악</a:t>
              </a:r>
              <a:endParaRPr lang="ko-KR" sz="2100" b="0" i="0" u="none" strike="noStrike" spc="-100" dirty="0">
                <a:solidFill>
                  <a:srgbClr val="343434">
                    <a:alpha val="65098"/>
                  </a:srgbClr>
                </a:solidFill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대규모 </a:t>
              </a:r>
              <a:r>
                <a:rPr lang="en-US" altLang="ko-KR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Corpus</a:t>
              </a: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사전 학습된</a:t>
              </a:r>
              <a:r>
                <a:rPr lang="en-US" altLang="ko-KR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모델을 미세 조정해 높은 성능 발휘</a:t>
              </a:r>
              <a:endParaRPr lang="en-US" sz="2100" b="0" i="0" u="none" strike="noStrike" spc="-100" dirty="0">
                <a:solidFill>
                  <a:srgbClr val="343434">
                    <a:alpha val="65098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2E1B6ED3-BF66-A78C-879C-E4241977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3100" y="5499100"/>
              <a:ext cx="8242300" cy="1447800"/>
            </a:xfrm>
            <a:prstGeom prst="rect">
              <a:avLst/>
            </a:prstGeom>
          </p:spPr>
        </p:pic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05F3E10-E0F0-4706-7090-C85395D1A8A8}"/>
                </a:ext>
              </a:extLst>
            </p:cNvPr>
            <p:cNvSpPr txBox="1"/>
            <p:nvPr/>
          </p:nvSpPr>
          <p:spPr>
            <a:xfrm>
              <a:off x="8775700" y="6032500"/>
              <a:ext cx="1905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400" b="1" dirty="0">
                  <a:solidFill>
                    <a:srgbClr val="343434"/>
                  </a:solidFill>
                  <a:latin typeface="Pretendard Medium"/>
                </a:rPr>
                <a:t>GPT</a:t>
              </a:r>
              <a:r>
                <a:rPr lang="ko-KR" altLang="en-US" sz="2400" b="1" dirty="0">
                  <a:solidFill>
                    <a:srgbClr val="343434"/>
                  </a:solidFill>
                  <a:latin typeface="Pretendard Medium"/>
                </a:rPr>
                <a:t> 기반</a:t>
              </a:r>
              <a:endParaRPr lang="en-US" sz="2400" b="1" i="0" u="none" strike="noStrike" dirty="0">
                <a:solidFill>
                  <a:srgbClr val="343434"/>
                </a:solidFill>
                <a:latin typeface="Pretendard Medium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5D231DB-3B22-AF47-95F8-059DBFFCEAB7}"/>
                </a:ext>
              </a:extLst>
            </p:cNvPr>
            <p:cNvSpPr txBox="1"/>
            <p:nvPr/>
          </p:nvSpPr>
          <p:spPr>
            <a:xfrm>
              <a:off x="10934700" y="5880100"/>
              <a:ext cx="53848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ea typeface="Pretendard Regular"/>
                </a:rPr>
                <a:t>자연스러운 텍스트 생성 기반으로 문맥 이해에 뛰어남</a:t>
              </a:r>
              <a:endParaRPr lang="en-US" altLang="ko-KR" sz="2100" b="0" i="0" u="none" strike="noStrike" spc="-100" dirty="0">
                <a:solidFill>
                  <a:srgbClr val="343434">
                    <a:alpha val="65098"/>
                  </a:srgbClr>
                </a:solidFill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100" b="0" i="0" u="none" strike="noStrike" spc="-100" dirty="0">
                  <a:solidFill>
                    <a:srgbClr val="343434">
                      <a:alpha val="65098"/>
                    </a:srgbClr>
                  </a:solidFill>
                  <a:latin typeface="Pretendard Regular"/>
                  <a:ea typeface="Pretendard Regular"/>
                </a:rPr>
                <a:t>긴 텍스트도 잘 처리하기에 복잡한 분류 작업에 높은 정확도를 보임</a:t>
              </a:r>
              <a:endParaRPr lang="en-US" sz="2100" b="0" i="0" u="none" strike="noStrike" spc="-100" dirty="0">
                <a:solidFill>
                  <a:srgbClr val="343434">
                    <a:alpha val="65098"/>
                  </a:srgbClr>
                </a:solidFill>
                <a:latin typeface="Pretendard Regular"/>
              </a:endParaRPr>
            </a:p>
          </p:txBody>
        </p:sp>
        <p:pic>
          <p:nvPicPr>
            <p:cNvPr id="31" name="Picture 31">
              <a:extLst>
                <a:ext uri="{FF2B5EF4-FFF2-40B4-BE49-F238E27FC236}">
                  <a16:creationId xmlns:a16="http://schemas.microsoft.com/office/drawing/2014/main" id="{5204B775-370D-4836-EF70-7FDA24FF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9000"/>
            </a:blip>
            <a:stretch>
              <a:fillRect/>
            </a:stretch>
          </p:blipFill>
          <p:spPr>
            <a:xfrm rot="5400000">
              <a:off x="10083800" y="4584700"/>
              <a:ext cx="889000" cy="12700"/>
            </a:xfrm>
            <a:prstGeom prst="rect">
              <a:avLst/>
            </a:prstGeom>
          </p:spPr>
        </p:pic>
        <p:pic>
          <p:nvPicPr>
            <p:cNvPr id="32" name="Picture 32">
              <a:extLst>
                <a:ext uri="{FF2B5EF4-FFF2-40B4-BE49-F238E27FC236}">
                  <a16:creationId xmlns:a16="http://schemas.microsoft.com/office/drawing/2014/main" id="{C9B47457-1CAB-6818-D810-38FA8288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9000"/>
            </a:blip>
            <a:stretch>
              <a:fillRect/>
            </a:stretch>
          </p:blipFill>
          <p:spPr>
            <a:xfrm rot="5400000">
              <a:off x="10083800" y="6210300"/>
              <a:ext cx="889000" cy="12700"/>
            </a:xfrm>
            <a:prstGeom prst="rect">
              <a:avLst/>
            </a:prstGeom>
          </p:spPr>
        </p:pic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BE162B41-5217-21DF-FA85-EFF68FB31FF3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사용한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43B65478-160E-6AC7-7A54-EB1C8C4A3E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269FB8-6AD1-4762-8850-8F3A3A4F8A7B}"/>
              </a:ext>
            </a:extLst>
          </p:cNvPr>
          <p:cNvSpPr/>
          <p:nvPr/>
        </p:nvSpPr>
        <p:spPr>
          <a:xfrm>
            <a:off x="2133600" y="3543300"/>
            <a:ext cx="9296400" cy="5613400"/>
          </a:xfrm>
          <a:prstGeom prst="roundRect">
            <a:avLst>
              <a:gd name="adj" fmla="val 7198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1E1072-2C41-4B20-90A1-A626CE7B5275}"/>
              </a:ext>
            </a:extLst>
          </p:cNvPr>
          <p:cNvGrpSpPr/>
          <p:nvPr/>
        </p:nvGrpSpPr>
        <p:grpSpPr>
          <a:xfrm>
            <a:off x="2286000" y="3721100"/>
            <a:ext cx="13716000" cy="5270500"/>
            <a:chOff x="2286000" y="3721100"/>
            <a:chExt cx="13716000" cy="5270500"/>
          </a:xfrm>
        </p:grpSpPr>
        <p:pic>
          <p:nvPicPr>
            <p:cNvPr id="56" name="Picture 7">
              <a:extLst>
                <a:ext uri="{FF2B5EF4-FFF2-40B4-BE49-F238E27FC236}">
                  <a16:creationId xmlns:a16="http://schemas.microsoft.com/office/drawing/2014/main" id="{F34C7161-E9A7-4DA2-9AC8-38394EE3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99900" y="3721100"/>
              <a:ext cx="3797300" cy="787400"/>
            </a:xfrm>
            <a:prstGeom prst="rect">
              <a:avLst/>
            </a:prstGeom>
          </p:spPr>
        </p:pic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19665335-8A6C-4ABE-8779-6E8AF5A293F4}"/>
                </a:ext>
              </a:extLst>
            </p:cNvPr>
            <p:cNvSpPr txBox="1"/>
            <p:nvPr/>
          </p:nvSpPr>
          <p:spPr>
            <a:xfrm>
              <a:off x="12115800" y="38100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z="2500" spc="-100" dirty="0">
                  <a:solidFill>
                    <a:srgbClr val="FCFCFC"/>
                  </a:solidFill>
                  <a:latin typeface="Pretendard Medium"/>
                  <a:ea typeface="Pretendard Medium"/>
                </a:rPr>
                <a:t>GPT</a:t>
              </a:r>
              <a:endParaRPr lang="ko-KR" sz="25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  <p:pic>
          <p:nvPicPr>
            <p:cNvPr id="70" name="Picture 30">
              <a:extLst>
                <a:ext uri="{FF2B5EF4-FFF2-40B4-BE49-F238E27FC236}">
                  <a16:creationId xmlns:a16="http://schemas.microsoft.com/office/drawing/2014/main" id="{EF754635-1B91-492D-9EC3-98E51D60C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95100" y="43434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71" name="Picture 44">
              <a:extLst>
                <a:ext uri="{FF2B5EF4-FFF2-40B4-BE49-F238E27FC236}">
                  <a16:creationId xmlns:a16="http://schemas.microsoft.com/office/drawing/2014/main" id="{D1C5C403-EEDD-44A6-BFC3-A97196D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5321300"/>
              <a:ext cx="3556000" cy="12700"/>
            </a:xfrm>
            <a:prstGeom prst="rect">
              <a:avLst/>
            </a:prstGeom>
          </p:spPr>
        </p:pic>
        <p:pic>
          <p:nvPicPr>
            <p:cNvPr id="72" name="Picture 45">
              <a:extLst>
                <a:ext uri="{FF2B5EF4-FFF2-40B4-BE49-F238E27FC236}">
                  <a16:creationId xmlns:a16="http://schemas.microsoft.com/office/drawing/2014/main" id="{E392C0E2-BEC7-4A3A-A507-0B181840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6184900"/>
              <a:ext cx="3556000" cy="12700"/>
            </a:xfrm>
            <a:prstGeom prst="rect">
              <a:avLst/>
            </a:prstGeom>
          </p:spPr>
        </p:pic>
        <p:pic>
          <p:nvPicPr>
            <p:cNvPr id="73" name="Picture 46">
              <a:extLst>
                <a:ext uri="{FF2B5EF4-FFF2-40B4-BE49-F238E27FC236}">
                  <a16:creationId xmlns:a16="http://schemas.microsoft.com/office/drawing/2014/main" id="{195C0784-68D5-46E7-A358-F85DB6E7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7048500"/>
              <a:ext cx="3556000" cy="12700"/>
            </a:xfrm>
            <a:prstGeom prst="rect">
              <a:avLst/>
            </a:prstGeom>
          </p:spPr>
        </p:pic>
        <p:sp>
          <p:nvSpPr>
            <p:cNvPr id="75" name="TextBox 48">
              <a:extLst>
                <a:ext uri="{FF2B5EF4-FFF2-40B4-BE49-F238E27FC236}">
                  <a16:creationId xmlns:a16="http://schemas.microsoft.com/office/drawing/2014/main" id="{67CB3854-4846-402B-9EC1-74E897D31E71}"/>
                </a:ext>
              </a:extLst>
            </p:cNvPr>
            <p:cNvSpPr txBox="1"/>
            <p:nvPr/>
          </p:nvSpPr>
          <p:spPr>
            <a:xfrm>
              <a:off x="12077700" y="4699000"/>
              <a:ext cx="33401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altLang="ko-KR" sz="2500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koGPT-2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사용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endParaRPr>
            </a:p>
          </p:txBody>
        </p:sp>
        <p:sp>
          <p:nvSpPr>
            <p:cNvPr id="76" name="TextBox 49">
              <a:extLst>
                <a:ext uri="{FF2B5EF4-FFF2-40B4-BE49-F238E27FC236}">
                  <a16:creationId xmlns:a16="http://schemas.microsoft.com/office/drawing/2014/main" id="{64A6CCFB-FA6D-4E55-8D7E-936337B408D2}"/>
                </a:ext>
              </a:extLst>
            </p:cNvPr>
            <p:cNvSpPr txBox="1"/>
            <p:nvPr/>
          </p:nvSpPr>
          <p:spPr>
            <a:xfrm>
              <a:off x="12077700" y="55753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한국</a:t>
              </a: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어 전문 모델</a:t>
              </a:r>
              <a:endParaRPr lang="en-US" altLang="ko-Kore-KR" sz="2500" b="0" i="0" u="none" strike="noStrike" spc="-100" dirty="0">
                <a:solidFill>
                  <a:srgbClr val="343434"/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endParaRPr>
            </a:p>
          </p:txBody>
        </p:sp>
        <p:sp>
          <p:nvSpPr>
            <p:cNvPr id="77" name="TextBox 50">
              <a:extLst>
                <a:ext uri="{FF2B5EF4-FFF2-40B4-BE49-F238E27FC236}">
                  <a16:creationId xmlns:a16="http://schemas.microsoft.com/office/drawing/2014/main" id="{BD2FC65E-3EE4-44DF-9E55-27CBA548C58E}"/>
                </a:ext>
              </a:extLst>
            </p:cNvPr>
            <p:cNvSpPr txBox="1"/>
            <p:nvPr/>
          </p:nvSpPr>
          <p:spPr>
            <a:xfrm>
              <a:off x="12077700" y="63881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  <a:buClr>
                  <a:srgbClr val="343434"/>
                </a:buClr>
              </a:pP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78" name="TextBox 51">
              <a:extLst>
                <a:ext uri="{FF2B5EF4-FFF2-40B4-BE49-F238E27FC236}">
                  <a16:creationId xmlns:a16="http://schemas.microsoft.com/office/drawing/2014/main" id="{F79AC3BE-52D0-42B8-BCA4-25F67780844B}"/>
                </a:ext>
              </a:extLst>
            </p:cNvPr>
            <p:cNvSpPr txBox="1"/>
            <p:nvPr/>
          </p:nvSpPr>
          <p:spPr>
            <a:xfrm>
              <a:off x="12077700" y="72898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  <a:buClr>
                  <a:srgbClr val="343434"/>
                </a:buClr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ea typeface="Pretendard Regular"/>
                </a:rPr>
                <a:t> </a:t>
              </a:r>
              <a:endParaRPr lang="ko-KR" sz="2500" b="0" i="0" u="none" strike="noStrike" spc="-100" dirty="0">
                <a:solidFill>
                  <a:srgbClr val="343434"/>
                </a:solidFill>
                <a:ea typeface="Pretendard Regular"/>
              </a:endParaRPr>
            </a:p>
          </p:txBody>
        </p: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E841CA67-B446-4A9B-9B0E-44709F72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0800" y="3721100"/>
              <a:ext cx="3797300" cy="787400"/>
            </a:xfrm>
            <a:prstGeom prst="rect">
              <a:avLst/>
            </a:prstGeom>
          </p:spPr>
        </p:pic>
        <p:pic>
          <p:nvPicPr>
            <p:cNvPr id="80" name="Picture 5">
              <a:extLst>
                <a:ext uri="{FF2B5EF4-FFF2-40B4-BE49-F238E27FC236}">
                  <a16:creationId xmlns:a16="http://schemas.microsoft.com/office/drawing/2014/main" id="{F77B29CC-706B-49BD-BB35-A22E219B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86000" y="43434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81" name="Picture 9">
              <a:extLst>
                <a:ext uri="{FF2B5EF4-FFF2-40B4-BE49-F238E27FC236}">
                  <a16:creationId xmlns:a16="http://schemas.microsoft.com/office/drawing/2014/main" id="{092C194A-C168-44C7-A5AC-6509AA04A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5334000"/>
              <a:ext cx="3556000" cy="12700"/>
            </a:xfrm>
            <a:prstGeom prst="rect">
              <a:avLst/>
            </a:prstGeom>
          </p:spPr>
        </p:pic>
        <p:pic>
          <p:nvPicPr>
            <p:cNvPr id="82" name="Picture 10">
              <a:extLst>
                <a:ext uri="{FF2B5EF4-FFF2-40B4-BE49-F238E27FC236}">
                  <a16:creationId xmlns:a16="http://schemas.microsoft.com/office/drawing/2014/main" id="{A1C3B67A-728F-4076-9072-9CE21F5A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6197600"/>
              <a:ext cx="3556000" cy="12700"/>
            </a:xfrm>
            <a:prstGeom prst="rect">
              <a:avLst/>
            </a:prstGeom>
          </p:spPr>
        </p:pic>
        <p:pic>
          <p:nvPicPr>
            <p:cNvPr id="83" name="Picture 11">
              <a:extLst>
                <a:ext uri="{FF2B5EF4-FFF2-40B4-BE49-F238E27FC236}">
                  <a16:creationId xmlns:a16="http://schemas.microsoft.com/office/drawing/2014/main" id="{D6B76985-FEB6-4FE2-90B7-EBF28E7B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7061200"/>
              <a:ext cx="3556000" cy="12700"/>
            </a:xfrm>
            <a:prstGeom prst="rect">
              <a:avLst/>
            </a:prstGeom>
          </p:spPr>
        </p:pic>
        <p:sp>
          <p:nvSpPr>
            <p:cNvPr id="84" name="TextBox 13">
              <a:extLst>
                <a:ext uri="{FF2B5EF4-FFF2-40B4-BE49-F238E27FC236}">
                  <a16:creationId xmlns:a16="http://schemas.microsoft.com/office/drawing/2014/main" id="{FC9136F3-F53A-4936-AF48-281D60570485}"/>
                </a:ext>
              </a:extLst>
            </p:cNvPr>
            <p:cNvSpPr txBox="1"/>
            <p:nvPr/>
          </p:nvSpPr>
          <p:spPr>
            <a:xfrm>
              <a:off x="2590800" y="38100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5" name="TextBox 16">
              <a:extLst>
                <a:ext uri="{FF2B5EF4-FFF2-40B4-BE49-F238E27FC236}">
                  <a16:creationId xmlns:a16="http://schemas.microsoft.com/office/drawing/2014/main" id="{358EDCBB-DC26-4AE4-823F-A49D6F92DC90}"/>
                </a:ext>
              </a:extLst>
            </p:cNvPr>
            <p:cNvSpPr txBox="1"/>
            <p:nvPr/>
          </p:nvSpPr>
          <p:spPr>
            <a:xfrm>
              <a:off x="2717800" y="4711700"/>
              <a:ext cx="3543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>
                  <a:solidFill>
                    <a:srgbClr val="343434"/>
                  </a:solidFill>
                  <a:latin typeface="Pretendard Regular"/>
                </a:rPr>
                <a:t>BERT, ALBERT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 Regular"/>
                </a:rPr>
                <a:t>사용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86" name="TextBox 17">
              <a:extLst>
                <a:ext uri="{FF2B5EF4-FFF2-40B4-BE49-F238E27FC236}">
                  <a16:creationId xmlns:a16="http://schemas.microsoft.com/office/drawing/2014/main" id="{9FAF61D2-0989-4EA5-8AA5-BA85436E8337}"/>
                </a:ext>
              </a:extLst>
            </p:cNvPr>
            <p:cNvSpPr txBox="1"/>
            <p:nvPr/>
          </p:nvSpPr>
          <p:spPr>
            <a:xfrm>
              <a:off x="2717800" y="5588000"/>
              <a:ext cx="3746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 Regular"/>
                </a:rPr>
                <a:t>다국어 전문 모델</a:t>
              </a:r>
              <a:endParaRPr lang="en-US" altLang="ko-Kore-KR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87" name="TextBox 18">
              <a:extLst>
                <a:ext uri="{FF2B5EF4-FFF2-40B4-BE49-F238E27FC236}">
                  <a16:creationId xmlns:a16="http://schemas.microsoft.com/office/drawing/2014/main" id="{1AB60E32-F814-4A8D-9F23-9B99AE774EB0}"/>
                </a:ext>
              </a:extLst>
            </p:cNvPr>
            <p:cNvSpPr txBox="1"/>
            <p:nvPr/>
          </p:nvSpPr>
          <p:spPr>
            <a:xfrm>
              <a:off x="2717800" y="6400800"/>
              <a:ext cx="39624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ea typeface="Pretendard Regular"/>
                </a:rPr>
                <a:t>학습 문제 </a:t>
              </a:r>
              <a:r>
                <a:rPr lang="en-US" altLang="ko-Kore-KR" sz="2500" b="0" i="0" u="none" strike="noStrike" spc="-100" dirty="0">
                  <a:solidFill>
                    <a:srgbClr val="343434"/>
                  </a:solidFill>
                  <a:ea typeface="Pretendard Regular"/>
                </a:rPr>
                <a:t>(acc 20%)</a:t>
              </a:r>
              <a:endParaRPr lang="en-US" altLang="ko-Kore-KR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88" name="TextBox 19">
              <a:extLst>
                <a:ext uri="{FF2B5EF4-FFF2-40B4-BE49-F238E27FC236}">
                  <a16:creationId xmlns:a16="http://schemas.microsoft.com/office/drawing/2014/main" id="{1D2498F8-7731-4A17-ABF9-3AFC84E17B77}"/>
                </a:ext>
              </a:extLst>
            </p:cNvPr>
            <p:cNvSpPr txBox="1"/>
            <p:nvPr/>
          </p:nvSpPr>
          <p:spPr>
            <a:xfrm>
              <a:off x="2717800" y="7289800"/>
              <a:ext cx="3543300" cy="825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ea typeface="Pretendard Regular"/>
                </a:rPr>
                <a:t>한국어 전문 사전 훈련 모델 필요성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id="{EEFBDDE0-B404-49F1-ADF8-EAD155AA7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9000" y="3721100"/>
              <a:ext cx="3797300" cy="787400"/>
            </a:xfrm>
            <a:prstGeom prst="rect">
              <a:avLst/>
            </a:prstGeom>
          </p:spPr>
        </p:pic>
        <p:sp>
          <p:nvSpPr>
            <p:cNvPr id="90" name="TextBox 14">
              <a:extLst>
                <a:ext uri="{FF2B5EF4-FFF2-40B4-BE49-F238E27FC236}">
                  <a16:creationId xmlns:a16="http://schemas.microsoft.com/office/drawing/2014/main" id="{A7AE6536-7621-4518-B143-A362FEF2C86D}"/>
                </a:ext>
              </a:extLst>
            </p:cNvPr>
            <p:cNvSpPr txBox="1"/>
            <p:nvPr/>
          </p:nvSpPr>
          <p:spPr>
            <a:xfrm>
              <a:off x="8267700" y="3810000"/>
              <a:ext cx="1752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sz="2500" b="0" i="0" u="none" strike="noStrike" spc="-100" dirty="0">
                  <a:solidFill>
                    <a:srgbClr val="FCFCFC"/>
                  </a:solidFill>
                  <a:latin typeface="Pretendard Medium"/>
                </a:rPr>
                <a:t>KLUE</a:t>
              </a:r>
              <a:endParaRPr lang="ko-KR" sz="25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  <p:pic>
          <p:nvPicPr>
            <p:cNvPr id="91" name="Picture 29">
              <a:extLst>
                <a:ext uri="{FF2B5EF4-FFF2-40B4-BE49-F238E27FC236}">
                  <a16:creationId xmlns:a16="http://schemas.microsoft.com/office/drawing/2014/main" id="{BE7A45D7-D3EF-49CF-AFF9-D166AE3D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4200" y="43053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92" name="Picture 34">
              <a:extLst>
                <a:ext uri="{FF2B5EF4-FFF2-40B4-BE49-F238E27FC236}">
                  <a16:creationId xmlns:a16="http://schemas.microsoft.com/office/drawing/2014/main" id="{E456A47A-45E3-4492-8D1F-55416585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5334000"/>
              <a:ext cx="3556000" cy="12700"/>
            </a:xfrm>
            <a:prstGeom prst="rect">
              <a:avLst/>
            </a:prstGeom>
          </p:spPr>
        </p:pic>
        <p:pic>
          <p:nvPicPr>
            <p:cNvPr id="93" name="Picture 35">
              <a:extLst>
                <a:ext uri="{FF2B5EF4-FFF2-40B4-BE49-F238E27FC236}">
                  <a16:creationId xmlns:a16="http://schemas.microsoft.com/office/drawing/2014/main" id="{BEC9DE96-6E4A-4569-8F17-12C53FAEE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6197600"/>
              <a:ext cx="3556000" cy="12700"/>
            </a:xfrm>
            <a:prstGeom prst="rect">
              <a:avLst/>
            </a:prstGeom>
          </p:spPr>
        </p:pic>
        <p:pic>
          <p:nvPicPr>
            <p:cNvPr id="94" name="Picture 36">
              <a:extLst>
                <a:ext uri="{FF2B5EF4-FFF2-40B4-BE49-F238E27FC236}">
                  <a16:creationId xmlns:a16="http://schemas.microsoft.com/office/drawing/2014/main" id="{E163BCDE-4192-48C3-A732-4FC82672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7061200"/>
              <a:ext cx="3556000" cy="12700"/>
            </a:xfrm>
            <a:prstGeom prst="rect">
              <a:avLst/>
            </a:prstGeom>
          </p:spPr>
        </p:pic>
        <p:sp>
          <p:nvSpPr>
            <p:cNvPr id="95" name="TextBox 38">
              <a:extLst>
                <a:ext uri="{FF2B5EF4-FFF2-40B4-BE49-F238E27FC236}">
                  <a16:creationId xmlns:a16="http://schemas.microsoft.com/office/drawing/2014/main" id="{BB6A896D-5BB4-4678-BF1E-1507CB3B7633}"/>
                </a:ext>
              </a:extLst>
            </p:cNvPr>
            <p:cNvSpPr txBox="1"/>
            <p:nvPr/>
          </p:nvSpPr>
          <p:spPr>
            <a:xfrm>
              <a:off x="7429500" y="4711700"/>
              <a:ext cx="3606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bert</a:t>
              </a:r>
              <a:r>
                <a:rPr 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-base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한국어 모델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96" name="TextBox 39">
              <a:extLst>
                <a:ext uri="{FF2B5EF4-FFF2-40B4-BE49-F238E27FC236}">
                  <a16:creationId xmlns:a16="http://schemas.microsoft.com/office/drawing/2014/main" id="{E7A1B748-270D-4F17-8528-D6B15E82EF6E}"/>
                </a:ext>
              </a:extLst>
            </p:cNvPr>
            <p:cNvSpPr txBox="1"/>
            <p:nvPr/>
          </p:nvSpPr>
          <p:spPr>
            <a:xfrm>
              <a:off x="7429500" y="5588000"/>
              <a:ext cx="3111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spc="-100" dirty="0">
                  <a:solidFill>
                    <a:srgbClr val="343434"/>
                  </a:solidFill>
                  <a:ea typeface="Pretendard Regular"/>
                </a:rPr>
                <a:t>학습은 제대로 진행</a:t>
              </a:r>
              <a:endParaRPr lang="ko-KR" sz="2500" b="0" i="0" u="none" strike="noStrike" spc="-100" dirty="0">
                <a:solidFill>
                  <a:srgbClr val="343434"/>
                </a:solidFill>
                <a:ea typeface="Pretendard Regular"/>
              </a:endParaRPr>
            </a:p>
          </p:txBody>
        </p:sp>
        <p:sp>
          <p:nvSpPr>
            <p:cNvPr id="97" name="TextBox 40">
              <a:extLst>
                <a:ext uri="{FF2B5EF4-FFF2-40B4-BE49-F238E27FC236}">
                  <a16:creationId xmlns:a16="http://schemas.microsoft.com/office/drawing/2014/main" id="{447F2D88-E3CB-4FEA-820A-6A8A7ABB2980}"/>
                </a:ext>
              </a:extLst>
            </p:cNvPr>
            <p:cNvSpPr txBox="1"/>
            <p:nvPr/>
          </p:nvSpPr>
          <p:spPr>
            <a:xfrm>
              <a:off x="7429500" y="6400800"/>
              <a:ext cx="3556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test셋</a:t>
              </a:r>
              <a:r>
                <a:rPr 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예측</a:t>
              </a:r>
              <a:r>
                <a:rPr 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성능</a:t>
              </a:r>
              <a:r>
                <a:rPr 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문제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98" name="TextBox 41">
              <a:extLst>
                <a:ext uri="{FF2B5EF4-FFF2-40B4-BE49-F238E27FC236}">
                  <a16:creationId xmlns:a16="http://schemas.microsoft.com/office/drawing/2014/main" id="{5EC85B3A-925A-42DB-91BF-425AD0E429CD}"/>
                </a:ext>
              </a:extLst>
            </p:cNvPr>
            <p:cNvSpPr txBox="1"/>
            <p:nvPr/>
          </p:nvSpPr>
          <p:spPr>
            <a:xfrm>
              <a:off x="7429500" y="7226300"/>
              <a:ext cx="35560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양질의 데이터 필요성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101" name="TextBox 49">
              <a:extLst>
                <a:ext uri="{FF2B5EF4-FFF2-40B4-BE49-F238E27FC236}">
                  <a16:creationId xmlns:a16="http://schemas.microsoft.com/office/drawing/2014/main" id="{65AE7244-49C8-4D66-8710-05F4757EF81A}"/>
                </a:ext>
              </a:extLst>
            </p:cNvPr>
            <p:cNvSpPr txBox="1"/>
            <p:nvPr/>
          </p:nvSpPr>
          <p:spPr>
            <a:xfrm>
              <a:off x="12077700" y="6400800"/>
              <a:ext cx="3162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altLang="ko-KR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test셋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예측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성능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 Regular"/>
                  <a:ea typeface="Pretendard Regular"/>
                </a:rPr>
                <a:t>문제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 Regular"/>
              </a:endParaRPr>
            </a:p>
          </p:txBody>
        </p:sp>
        <p:sp>
          <p:nvSpPr>
            <p:cNvPr id="102" name="TextBox 49">
              <a:extLst>
                <a:ext uri="{FF2B5EF4-FFF2-40B4-BE49-F238E27FC236}">
                  <a16:creationId xmlns:a16="http://schemas.microsoft.com/office/drawing/2014/main" id="{A970456B-B1D9-45CD-9E74-F9873F452AC6}"/>
                </a:ext>
              </a:extLst>
            </p:cNvPr>
            <p:cNvSpPr txBox="1"/>
            <p:nvPr/>
          </p:nvSpPr>
          <p:spPr>
            <a:xfrm>
              <a:off x="12077700" y="7226300"/>
              <a:ext cx="3162300" cy="1485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평가지표 교체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endParaRPr>
            </a:p>
            <a:p>
              <a:pPr marL="342900" indent="-342900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데이터 증강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endParaRPr>
            </a:p>
            <a:p>
              <a:pPr marL="342900" indent="-342900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대화 </a:t>
              </a:r>
              <a:r>
                <a:rPr lang="ko-KR" altLang="en-US" sz="2500" b="0" i="0" u="none" strike="noStrike" spc="-100" dirty="0" err="1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구분자</a:t>
              </a: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 panose="020B0600000101010101" charset="-127"/>
                </a:rPr>
                <a:t> 추가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5A297B-0F67-4BF1-BC16-B6AB1E4A0812}"/>
              </a:ext>
            </a:extLst>
          </p:cNvPr>
          <p:cNvSpPr txBox="1"/>
          <p:nvPr/>
        </p:nvSpPr>
        <p:spPr>
          <a:xfrm>
            <a:off x="5834283" y="8534400"/>
            <a:ext cx="219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4081ED"/>
                </a:solidFill>
              </a:rPr>
              <a:t>BERT </a:t>
            </a:r>
            <a:r>
              <a:rPr lang="ko-KR" altLang="en-US" sz="2400" b="1" dirty="0">
                <a:solidFill>
                  <a:srgbClr val="4081ED"/>
                </a:solidFill>
              </a:rPr>
              <a:t>기반 모델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412BB0-3B3D-B2E7-47C9-54159D01923E}"/>
              </a:ext>
            </a:extLst>
          </p:cNvPr>
          <p:cNvGrpSpPr/>
          <p:nvPr/>
        </p:nvGrpSpPr>
        <p:grpSpPr>
          <a:xfrm>
            <a:off x="1384300" y="3594100"/>
            <a:ext cx="3797300" cy="787400"/>
            <a:chOff x="1384300" y="3721100"/>
            <a:chExt cx="3797300" cy="787400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781B743B-CAA3-92DA-95FA-465FADC4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058461-7276-4156-95D9-13EE76696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828" y="5372100"/>
            <a:ext cx="8008944" cy="4154066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2"/>
              </a:rPr>
              <a:t>https://huggingface.co/google-bert/bert-base-multilingual-cased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Summary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141E8-9E95-02AE-33FD-B0BA121C2BEF}"/>
              </a:ext>
            </a:extLst>
          </p:cNvPr>
          <p:cNvSpPr txBox="1"/>
          <p:nvPr/>
        </p:nvSpPr>
        <p:spPr>
          <a:xfrm>
            <a:off x="685800" y="9842500"/>
            <a:ext cx="7831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3"/>
              </a:rPr>
              <a:t>https://github.com/seoyeokim/Aiffel_DLThon/blob/main/code/Suyoung/dlthon_1.ipynb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82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주요 함수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78FF00-BFA5-4E47-91C1-B3A68AAD8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8534" y="6187219"/>
            <a:ext cx="8354591" cy="23244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A31FFC-ACED-49F0-B7A4-F78950DF5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8534" y="3508067"/>
            <a:ext cx="8170441" cy="2253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BFA5CA-904B-401B-8E43-64040A0433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4383" y="9040248"/>
            <a:ext cx="8364117" cy="257211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5772CF3-077A-4E46-B18C-EBC56EB2623D}"/>
              </a:ext>
            </a:extLst>
          </p:cNvPr>
          <p:cNvSpPr/>
          <p:nvPr/>
        </p:nvSpPr>
        <p:spPr>
          <a:xfrm rot="20135164">
            <a:off x="5953600" y="4764701"/>
            <a:ext cx="1653115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1F207-D02B-4B47-8F3C-E1F13B2C5B1E}"/>
              </a:ext>
            </a:extLst>
          </p:cNvPr>
          <p:cNvSpPr txBox="1"/>
          <p:nvPr/>
        </p:nvSpPr>
        <p:spPr>
          <a:xfrm>
            <a:off x="2316368" y="5427786"/>
            <a:ext cx="362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BERT tokenizer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기반으로 토큰화 및 패딩 마스크 제작 함수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EB0E69E-7E75-41BC-BDBE-06A9F5462A3C}"/>
              </a:ext>
            </a:extLst>
          </p:cNvPr>
          <p:cNvSpPr/>
          <p:nvPr/>
        </p:nvSpPr>
        <p:spPr>
          <a:xfrm rot="20907043">
            <a:off x="5928175" y="6543216"/>
            <a:ext cx="1657465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C13533-D6D8-4818-B6AA-6D4FE7FCBD8F}"/>
              </a:ext>
            </a:extLst>
          </p:cNvPr>
          <p:cNvSpPr txBox="1"/>
          <p:nvPr/>
        </p:nvSpPr>
        <p:spPr>
          <a:xfrm>
            <a:off x="2316367" y="6771986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BERT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pre_trained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fine_tuning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모델을 구축하는 함수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D07CFF3-E3FA-4CFA-ABB9-AFF2BDAFF49C}"/>
              </a:ext>
            </a:extLst>
          </p:cNvPr>
          <p:cNvSpPr/>
          <p:nvPr/>
        </p:nvSpPr>
        <p:spPr>
          <a:xfrm>
            <a:off x="5925790" y="8648700"/>
            <a:ext cx="1605309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5A41D8-4D6A-46D5-A816-201C9AEB39F2}"/>
              </a:ext>
            </a:extLst>
          </p:cNvPr>
          <p:cNvSpPr txBox="1"/>
          <p:nvPr/>
        </p:nvSpPr>
        <p:spPr>
          <a:xfrm>
            <a:off x="2316367" y="9029700"/>
            <a:ext cx="3626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대화 유형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label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데이터로 입력 받아 모델 학습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6EF08E-0754-4EA6-8F35-FDCD250DB8F5}"/>
              </a:ext>
            </a:extLst>
          </p:cNvPr>
          <p:cNvSpPr txBox="1"/>
          <p:nvPr/>
        </p:nvSpPr>
        <p:spPr>
          <a:xfrm>
            <a:off x="2286000" y="8343900"/>
            <a:ext cx="388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함수들 기반으로 구축한 모델과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인코딩 데이터 및 패딩 마스크를 입력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8835FD-9336-FB01-5DEC-3E0AFDAB9B1E}"/>
              </a:ext>
            </a:extLst>
          </p:cNvPr>
          <p:cNvGrpSpPr/>
          <p:nvPr/>
        </p:nvGrpSpPr>
        <p:grpSpPr>
          <a:xfrm>
            <a:off x="1384300" y="3594100"/>
            <a:ext cx="3797300" cy="787400"/>
            <a:chOff x="1384300" y="3721100"/>
            <a:chExt cx="3797300" cy="78740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E2FEA026-90DF-FA53-08B5-F5AC7EBB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CA8B6FF3-FC62-318C-CDB9-DED30C61328B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08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8274-10DF-8285-F7B1-B3B7832C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B8B88C-E2A3-A2AF-5284-1C94BA3B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D425E9-6EC9-EB8D-574F-62631048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CA2A08-00F9-7D35-BCE5-FBFDD2CAA0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D2EB698-D15E-0781-133E-8ACDF26E5152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B6AA65C-5EFD-76E8-FB3C-77018863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F7EE811-175D-8047-0F8B-8CF6DE3F5212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55D5135-F6A2-A807-E4D5-7A59B61265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73C25B45-25BA-3EAC-5FC6-33C64707E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E70C34-E8E5-C0B8-3146-302A5B5D2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8A724B5-E12A-1093-D049-C62BF6CEF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DA950CC-FB3C-A60B-BFD2-4CBB9C557FDE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ED09CF3-E6D4-0F62-5AB5-B4A444713F28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068E5A-30C4-E925-34F6-D71914741DEF}"/>
              </a:ext>
            </a:extLst>
          </p:cNvPr>
          <p:cNvGrpSpPr/>
          <p:nvPr/>
        </p:nvGrpSpPr>
        <p:grpSpPr>
          <a:xfrm>
            <a:off x="1384300" y="3594100"/>
            <a:ext cx="3797300" cy="787400"/>
            <a:chOff x="1384300" y="3721100"/>
            <a:chExt cx="3797300" cy="787400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A104CCFD-37AB-A0C0-CA61-D42B4B9E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E60E20A-A576-49DE-9469-07AF65117933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z="2500" u="none" strike="noStrike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KLUE</a:t>
              </a:r>
              <a:endParaRPr lang="ko-KR" sz="250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C79D3CC3-5CE6-F225-F98D-B4656A9DA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856313E8-E654-B198-5FE2-6F8A5597EB5F}"/>
              </a:ext>
            </a:extLst>
          </p:cNvPr>
          <p:cNvSpPr txBox="1"/>
          <p:nvPr/>
        </p:nvSpPr>
        <p:spPr>
          <a:xfrm>
            <a:off x="2286000" y="4711700"/>
            <a:ext cx="11811000" cy="504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" altLang="ko-Kore-KR" sz="2800" b="1" u="none" strike="noStrike" dirty="0">
                <a:solidFill>
                  <a:srgbClr val="000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KLUE (Korean Language Understanding Evaluation) BERT</a:t>
            </a:r>
            <a:endParaRPr lang="en-US" altLang="ko-Kore-KR" sz="2800" b="1" dirty="0">
              <a:solidFill>
                <a:srgbClr val="00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한국어 자연어 처리</a:t>
            </a:r>
            <a:r>
              <a:rPr lang="en-US" altLang="ko-KR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ore-KR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NLP) </a:t>
            </a: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작업을 위한 </a:t>
            </a:r>
            <a:r>
              <a:rPr lang="en" altLang="ko-Kore-KR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BERT </a:t>
            </a: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</a:t>
            </a:r>
            <a:endParaRPr lang="en-US" altLang="ko-KR" sz="2800" u="none" strike="noStrike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한국어의 어순이나 형태소 분석에서 나타나는 특성을 반영하기 위해 추가적인 데이터 </a:t>
            </a:r>
            <a:r>
              <a:rPr lang="ko-KR" altLang="en-US" sz="2800" u="none" strike="noStrike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전처리</a:t>
            </a: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및 학습이 이루</a:t>
            </a:r>
            <a:r>
              <a:rPr lang="ko-KR" altLang="en-US" sz="28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어짐</a:t>
            </a:r>
            <a:endParaRPr lang="en-US" altLang="ko-KR" sz="28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altLang="ko-KR" sz="2800" u="none" strike="noStrike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8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아키텍처</a:t>
            </a:r>
            <a:endParaRPr lang="en-US" altLang="ko-KR" sz="2500" u="none" strike="noStrike" spc="-100" dirty="0">
              <a:solidFill>
                <a:srgbClr val="343434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Layer: 12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Transformer 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인코더 층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Hidden size: 768</a:t>
            </a: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Attention heads: 12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Parameter 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</a:t>
            </a:r>
            <a:r>
              <a:rPr lang="en-US" altLang="ko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약 </a:t>
            </a:r>
            <a:r>
              <a:rPr lang="en-US" altLang="ko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 </a:t>
            </a:r>
            <a:r>
              <a:rPr lang="en-US" altLang="ko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천 </a:t>
            </a:r>
            <a:r>
              <a:rPr lang="en-US" altLang="ko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백만 개 </a:t>
            </a:r>
            <a:r>
              <a:rPr lang="en-US" altLang="ko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(110</a:t>
            </a:r>
            <a:r>
              <a:rPr lang="en" altLang="ko-Kore-KR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M)</a:t>
            </a:r>
            <a:endParaRPr lang="en-US" altLang="ko-KR" sz="2500" u="none" strike="noStrike" spc="-100" dirty="0">
              <a:solidFill>
                <a:srgbClr val="343434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196EC-B4F1-700F-CC2E-1BFCB0DB29D5}"/>
              </a:ext>
            </a:extLst>
          </p:cNvPr>
          <p:cNvSpPr txBox="1"/>
          <p:nvPr/>
        </p:nvSpPr>
        <p:spPr>
          <a:xfrm>
            <a:off x="609600" y="9803368"/>
            <a:ext cx="6115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u="none" strike="noStrike" spc="-100" dirty="0">
                <a:solidFill>
                  <a:srgbClr val="343434"/>
                </a:solidFill>
                <a:latin typeface="Pretendard Regular"/>
                <a:hlinkClick r:id="rId11"/>
              </a:rPr>
              <a:t>https://github.com/seoyeokim/Aiffel_DLThon/blob/main/code/KLUE.ipynb</a:t>
            </a:r>
            <a:r>
              <a:rPr lang="en-US" altLang="ko-KR" sz="16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8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672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816100" y="3429000"/>
            <a:ext cx="14643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4178300"/>
            <a:ext cx="65278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42418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4419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98900" y="43942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800" b="0" i="0" u="none" strike="noStrike" spc="-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 dirty="0">
                <a:solidFill>
                  <a:srgbClr val="000000"/>
                </a:solidFill>
                <a:ea typeface="Pretendard Regular"/>
              </a:rPr>
              <a:t>목표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4178300"/>
            <a:ext cx="65278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42418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50400" y="4419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5800" y="43815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결과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5321300"/>
            <a:ext cx="65278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5384800"/>
            <a:ext cx="812800" cy="81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603500" y="5562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98900" y="5511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EDA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5321300"/>
            <a:ext cx="65278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5384800"/>
            <a:ext cx="812800" cy="812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550400" y="55626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45800" y="5511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시도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6451600"/>
            <a:ext cx="65278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6527800"/>
            <a:ext cx="812800" cy="812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603500" y="6692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98900" y="6654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전처리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6451600"/>
            <a:ext cx="6527800" cy="952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6527800"/>
            <a:ext cx="812800" cy="812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550400" y="6692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45800" y="66548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회고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2400300" y="7594600"/>
            <a:ext cx="6527800" cy="95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7658100"/>
            <a:ext cx="812800" cy="812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603500" y="7835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98900" y="77851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Regular"/>
              </a:rPr>
              <a:t>훈련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9359900" y="7594600"/>
            <a:ext cx="6527800" cy="952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7658100"/>
            <a:ext cx="812800" cy="812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7200900" y="1727200"/>
            <a:ext cx="38735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8600" b="0" i="0" u="none" strike="noStrike">
                <a:solidFill>
                  <a:srgbClr val="000000"/>
                </a:solidFill>
                <a:latin typeface="Pretendard Bold"/>
              </a:rPr>
              <a:t>INDEX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50400" y="7835900"/>
            <a:ext cx="55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Pretendard Bold"/>
              </a:rPr>
              <a:t>08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45800" y="7785100"/>
            <a:ext cx="4508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800" spc="-200" dirty="0">
                <a:solidFill>
                  <a:srgbClr val="000000"/>
                </a:solidFill>
                <a:latin typeface="Pretendard Regular"/>
              </a:rPr>
              <a:t>Q&amp;A</a:t>
            </a:r>
            <a:endParaRPr lang="en-US" sz="2800" b="0" i="0" u="none" strike="noStrike" spc="-2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8">
            <a:extLst>
              <a:ext uri="{FF2B5EF4-FFF2-40B4-BE49-F238E27FC236}">
                <a16:creationId xmlns:a16="http://schemas.microsoft.com/office/drawing/2014/main" id="{A2842584-28AD-D305-C134-A67689206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29CA44-172A-8AA1-5875-D11517395D63}"/>
              </a:ext>
            </a:extLst>
          </p:cNvPr>
          <p:cNvGrpSpPr/>
          <p:nvPr/>
        </p:nvGrpSpPr>
        <p:grpSpPr>
          <a:xfrm>
            <a:off x="1384300" y="3594100"/>
            <a:ext cx="3797300" cy="787400"/>
            <a:chOff x="1384300" y="3721100"/>
            <a:chExt cx="3797300" cy="787400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5AC5784D-EFB7-43A4-B456-784B56B6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z="2500" b="0" i="0" u="none" strike="noStrike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KLUE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0E1E9A-6F87-4DE0-897D-07272686E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828" y="5372101"/>
            <a:ext cx="9622361" cy="4154066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504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2"/>
              </a:rPr>
              <a:t>https://huggingface.co/klue/bert-base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Summary :</a:t>
            </a: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06240"/>
              </a:lnSpc>
              <a:buClr>
                <a:srgbClr val="343434"/>
              </a:buClr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62255A-498F-4D3A-B94A-1034DAA78187}"/>
              </a:ext>
            </a:extLst>
          </p:cNvPr>
          <p:cNvSpPr txBox="1"/>
          <p:nvPr/>
        </p:nvSpPr>
        <p:spPr>
          <a:xfrm>
            <a:off x="609600" y="9803368"/>
            <a:ext cx="6115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u="none" strike="noStrike" spc="-100" dirty="0">
                <a:solidFill>
                  <a:srgbClr val="343434"/>
                </a:solidFill>
                <a:latin typeface="Pretendard Regular"/>
                <a:hlinkClick r:id="rId13"/>
              </a:rPr>
              <a:t>https://github.com/seoyeokim/Aiffel_DLThon/blob/main/code/KLUE.ipynb</a:t>
            </a:r>
            <a:r>
              <a:rPr lang="en-US" altLang="ko-KR" sz="16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064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훈련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88773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BCC22D-8391-575F-CF3C-A5589F4D00C9}"/>
              </a:ext>
            </a:extLst>
          </p:cNvPr>
          <p:cNvGrpSpPr/>
          <p:nvPr/>
        </p:nvGrpSpPr>
        <p:grpSpPr>
          <a:xfrm>
            <a:off x="1384300" y="3594100"/>
            <a:ext cx="3797300" cy="787400"/>
            <a:chOff x="1384300" y="3721100"/>
            <a:chExt cx="3797300" cy="787400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781B743B-CAA3-92DA-95FA-465FADC4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GPT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1"/>
              </a:rPr>
              <a:t>https://huggingface.co/skt/kogpt2-base-v2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Summary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BA8117-6B62-47EE-AD04-0319596BA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2828" y="5372100"/>
            <a:ext cx="7411571" cy="41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1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269FB8-6AD1-4762-8850-8F3A3A4F8A7B}"/>
              </a:ext>
            </a:extLst>
          </p:cNvPr>
          <p:cNvSpPr/>
          <p:nvPr/>
        </p:nvSpPr>
        <p:spPr>
          <a:xfrm>
            <a:off x="2133600" y="3543300"/>
            <a:ext cx="9296400" cy="5613400"/>
          </a:xfrm>
          <a:prstGeom prst="roundRect">
            <a:avLst>
              <a:gd name="adj" fmla="val 7198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1E1072-2C41-4B20-90A1-A626CE7B5275}"/>
              </a:ext>
            </a:extLst>
          </p:cNvPr>
          <p:cNvGrpSpPr/>
          <p:nvPr/>
        </p:nvGrpSpPr>
        <p:grpSpPr>
          <a:xfrm>
            <a:off x="2286000" y="3721100"/>
            <a:ext cx="13716000" cy="5270500"/>
            <a:chOff x="2286000" y="3721100"/>
            <a:chExt cx="13716000" cy="5270500"/>
          </a:xfrm>
        </p:grpSpPr>
        <p:pic>
          <p:nvPicPr>
            <p:cNvPr id="56" name="Picture 7">
              <a:extLst>
                <a:ext uri="{FF2B5EF4-FFF2-40B4-BE49-F238E27FC236}">
                  <a16:creationId xmlns:a16="http://schemas.microsoft.com/office/drawing/2014/main" id="{F34C7161-E9A7-4DA2-9AC8-38394EE3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99900" y="3721100"/>
              <a:ext cx="3797300" cy="787400"/>
            </a:xfrm>
            <a:prstGeom prst="rect">
              <a:avLst/>
            </a:prstGeom>
          </p:spPr>
        </p:pic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19665335-8A6C-4ABE-8779-6E8AF5A293F4}"/>
                </a:ext>
              </a:extLst>
            </p:cNvPr>
            <p:cNvSpPr txBox="1"/>
            <p:nvPr/>
          </p:nvSpPr>
          <p:spPr>
            <a:xfrm>
              <a:off x="12115800" y="38100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GPT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70" name="Picture 30">
              <a:extLst>
                <a:ext uri="{FF2B5EF4-FFF2-40B4-BE49-F238E27FC236}">
                  <a16:creationId xmlns:a16="http://schemas.microsoft.com/office/drawing/2014/main" id="{EF754635-1B91-492D-9EC3-98E51D60C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95100" y="43434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71" name="Picture 44">
              <a:extLst>
                <a:ext uri="{FF2B5EF4-FFF2-40B4-BE49-F238E27FC236}">
                  <a16:creationId xmlns:a16="http://schemas.microsoft.com/office/drawing/2014/main" id="{D1C5C403-EEDD-44A6-BFC3-A97196D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5321300"/>
              <a:ext cx="3556000" cy="12700"/>
            </a:xfrm>
            <a:prstGeom prst="rect">
              <a:avLst/>
            </a:prstGeom>
          </p:spPr>
        </p:pic>
        <p:pic>
          <p:nvPicPr>
            <p:cNvPr id="72" name="Picture 45">
              <a:extLst>
                <a:ext uri="{FF2B5EF4-FFF2-40B4-BE49-F238E27FC236}">
                  <a16:creationId xmlns:a16="http://schemas.microsoft.com/office/drawing/2014/main" id="{E392C0E2-BEC7-4A3A-A507-0B181840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6184900"/>
              <a:ext cx="3556000" cy="12700"/>
            </a:xfrm>
            <a:prstGeom prst="rect">
              <a:avLst/>
            </a:prstGeom>
          </p:spPr>
        </p:pic>
        <p:pic>
          <p:nvPicPr>
            <p:cNvPr id="73" name="Picture 46">
              <a:extLst>
                <a:ext uri="{FF2B5EF4-FFF2-40B4-BE49-F238E27FC236}">
                  <a16:creationId xmlns:a16="http://schemas.microsoft.com/office/drawing/2014/main" id="{195C0784-68D5-46E7-A358-F85DB6E7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12014200" y="7048500"/>
              <a:ext cx="3556000" cy="12700"/>
            </a:xfrm>
            <a:prstGeom prst="rect">
              <a:avLst/>
            </a:prstGeom>
          </p:spPr>
        </p:pic>
        <p:sp>
          <p:nvSpPr>
            <p:cNvPr id="75" name="TextBox 48">
              <a:extLst>
                <a:ext uri="{FF2B5EF4-FFF2-40B4-BE49-F238E27FC236}">
                  <a16:creationId xmlns:a16="http://schemas.microsoft.com/office/drawing/2014/main" id="{67CB3854-4846-402B-9EC1-74E897D31E71}"/>
                </a:ext>
              </a:extLst>
            </p:cNvPr>
            <p:cNvSpPr txBox="1"/>
            <p:nvPr/>
          </p:nvSpPr>
          <p:spPr>
            <a:xfrm>
              <a:off x="12077700" y="4699000"/>
              <a:ext cx="33401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altLang="ko-KR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koGPT-2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6" name="TextBox 49">
              <a:extLst>
                <a:ext uri="{FF2B5EF4-FFF2-40B4-BE49-F238E27FC236}">
                  <a16:creationId xmlns:a16="http://schemas.microsoft.com/office/drawing/2014/main" id="{64A6CCFB-FA6D-4E55-8D7E-936337B408D2}"/>
                </a:ext>
              </a:extLst>
            </p:cNvPr>
            <p:cNvSpPr txBox="1"/>
            <p:nvPr/>
          </p:nvSpPr>
          <p:spPr>
            <a:xfrm>
              <a:off x="12077700" y="55753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</a:t>
              </a: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 전문 모델</a:t>
              </a:r>
              <a:endParaRPr lang="en-US" altLang="ko-Kore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50">
              <a:extLst>
                <a:ext uri="{FF2B5EF4-FFF2-40B4-BE49-F238E27FC236}">
                  <a16:creationId xmlns:a16="http://schemas.microsoft.com/office/drawing/2014/main" id="{BD2FC65E-3EE4-44DF-9E55-27CBA548C58E}"/>
                </a:ext>
              </a:extLst>
            </p:cNvPr>
            <p:cNvSpPr txBox="1"/>
            <p:nvPr/>
          </p:nvSpPr>
          <p:spPr>
            <a:xfrm>
              <a:off x="12077700" y="63881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  <a:buClr>
                  <a:srgbClr val="343434"/>
                </a:buClr>
              </a:pP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8" name="TextBox 51">
              <a:extLst>
                <a:ext uri="{FF2B5EF4-FFF2-40B4-BE49-F238E27FC236}">
                  <a16:creationId xmlns:a16="http://schemas.microsoft.com/office/drawing/2014/main" id="{F79AC3BE-52D0-42B8-BCA4-25F67780844B}"/>
                </a:ext>
              </a:extLst>
            </p:cNvPr>
            <p:cNvSpPr txBox="1"/>
            <p:nvPr/>
          </p:nvSpPr>
          <p:spPr>
            <a:xfrm>
              <a:off x="12077700" y="7289800"/>
              <a:ext cx="2590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  <a:buClr>
                  <a:srgbClr val="343434"/>
                </a:buClr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E841CA67-B446-4A9B-9B0E-44709F72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0800" y="3721100"/>
              <a:ext cx="3797300" cy="787400"/>
            </a:xfrm>
            <a:prstGeom prst="rect">
              <a:avLst/>
            </a:prstGeom>
          </p:spPr>
        </p:pic>
        <p:pic>
          <p:nvPicPr>
            <p:cNvPr id="80" name="Picture 5">
              <a:extLst>
                <a:ext uri="{FF2B5EF4-FFF2-40B4-BE49-F238E27FC236}">
                  <a16:creationId xmlns:a16="http://schemas.microsoft.com/office/drawing/2014/main" id="{F77B29CC-706B-49BD-BB35-A22E219B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86000" y="43434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81" name="Picture 9">
              <a:extLst>
                <a:ext uri="{FF2B5EF4-FFF2-40B4-BE49-F238E27FC236}">
                  <a16:creationId xmlns:a16="http://schemas.microsoft.com/office/drawing/2014/main" id="{092C194A-C168-44C7-A5AC-6509AA04A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5334000"/>
              <a:ext cx="3556000" cy="12700"/>
            </a:xfrm>
            <a:prstGeom prst="rect">
              <a:avLst/>
            </a:prstGeom>
          </p:spPr>
        </p:pic>
        <p:pic>
          <p:nvPicPr>
            <p:cNvPr id="82" name="Picture 10">
              <a:extLst>
                <a:ext uri="{FF2B5EF4-FFF2-40B4-BE49-F238E27FC236}">
                  <a16:creationId xmlns:a16="http://schemas.microsoft.com/office/drawing/2014/main" id="{A1C3B67A-728F-4076-9072-9CE21F5A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6197600"/>
              <a:ext cx="3556000" cy="12700"/>
            </a:xfrm>
            <a:prstGeom prst="rect">
              <a:avLst/>
            </a:prstGeom>
          </p:spPr>
        </p:pic>
        <p:pic>
          <p:nvPicPr>
            <p:cNvPr id="83" name="Picture 11">
              <a:extLst>
                <a:ext uri="{FF2B5EF4-FFF2-40B4-BE49-F238E27FC236}">
                  <a16:creationId xmlns:a16="http://schemas.microsoft.com/office/drawing/2014/main" id="{D6B76985-FEB6-4FE2-90B7-EBF28E7B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2705100" y="7061200"/>
              <a:ext cx="3556000" cy="12700"/>
            </a:xfrm>
            <a:prstGeom prst="rect">
              <a:avLst/>
            </a:prstGeom>
          </p:spPr>
        </p:pic>
        <p:sp>
          <p:nvSpPr>
            <p:cNvPr id="84" name="TextBox 13">
              <a:extLst>
                <a:ext uri="{FF2B5EF4-FFF2-40B4-BE49-F238E27FC236}">
                  <a16:creationId xmlns:a16="http://schemas.microsoft.com/office/drawing/2014/main" id="{FC9136F3-F53A-4936-AF48-281D60570485}"/>
                </a:ext>
              </a:extLst>
            </p:cNvPr>
            <p:cNvSpPr txBox="1"/>
            <p:nvPr/>
          </p:nvSpPr>
          <p:spPr>
            <a:xfrm>
              <a:off x="2590800" y="38100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5" name="TextBox 16">
              <a:extLst>
                <a:ext uri="{FF2B5EF4-FFF2-40B4-BE49-F238E27FC236}">
                  <a16:creationId xmlns:a16="http://schemas.microsoft.com/office/drawing/2014/main" id="{358EDCBB-DC26-4AE4-823F-A49D6F92DC90}"/>
                </a:ext>
              </a:extLst>
            </p:cNvPr>
            <p:cNvSpPr txBox="1"/>
            <p:nvPr/>
          </p:nvSpPr>
          <p:spPr>
            <a:xfrm>
              <a:off x="2717800" y="4711700"/>
              <a:ext cx="3543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BERT, ALBERT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6" name="TextBox 17">
              <a:extLst>
                <a:ext uri="{FF2B5EF4-FFF2-40B4-BE49-F238E27FC236}">
                  <a16:creationId xmlns:a16="http://schemas.microsoft.com/office/drawing/2014/main" id="{9FAF61D2-0989-4EA5-8AA5-BA85436E8337}"/>
                </a:ext>
              </a:extLst>
            </p:cNvPr>
            <p:cNvSpPr txBox="1"/>
            <p:nvPr/>
          </p:nvSpPr>
          <p:spPr>
            <a:xfrm>
              <a:off x="2717800" y="5588000"/>
              <a:ext cx="3746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다국어 전문 모델</a:t>
              </a:r>
              <a:endParaRPr lang="en-US" altLang="ko-Kore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18">
              <a:extLst>
                <a:ext uri="{FF2B5EF4-FFF2-40B4-BE49-F238E27FC236}">
                  <a16:creationId xmlns:a16="http://schemas.microsoft.com/office/drawing/2014/main" id="{1AB60E32-F814-4A8D-9F23-9B99AE774EB0}"/>
                </a:ext>
              </a:extLst>
            </p:cNvPr>
            <p:cNvSpPr txBox="1"/>
            <p:nvPr/>
          </p:nvSpPr>
          <p:spPr>
            <a:xfrm>
              <a:off x="2717800" y="6400800"/>
              <a:ext cx="39624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학습 문제 </a:t>
              </a:r>
              <a:r>
                <a:rPr lang="en-US" altLang="ko-Kore-KR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(acc 20%)</a:t>
              </a:r>
            </a:p>
          </p:txBody>
        </p:sp>
        <p:sp>
          <p:nvSpPr>
            <p:cNvPr id="88" name="TextBox 19">
              <a:extLst>
                <a:ext uri="{FF2B5EF4-FFF2-40B4-BE49-F238E27FC236}">
                  <a16:creationId xmlns:a16="http://schemas.microsoft.com/office/drawing/2014/main" id="{1D2498F8-7731-4A17-ABF9-3AFC84E17B77}"/>
                </a:ext>
              </a:extLst>
            </p:cNvPr>
            <p:cNvSpPr txBox="1"/>
            <p:nvPr/>
          </p:nvSpPr>
          <p:spPr>
            <a:xfrm>
              <a:off x="2717800" y="7289800"/>
              <a:ext cx="3543300" cy="825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한국어 전문 사전 훈련 모델 필요성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id="{EEFBDDE0-B404-49F1-ADF8-EAD155AA7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9000" y="3721100"/>
              <a:ext cx="3797300" cy="787400"/>
            </a:xfrm>
            <a:prstGeom prst="rect">
              <a:avLst/>
            </a:prstGeom>
          </p:spPr>
        </p:pic>
        <p:sp>
          <p:nvSpPr>
            <p:cNvPr id="90" name="TextBox 14">
              <a:extLst>
                <a:ext uri="{FF2B5EF4-FFF2-40B4-BE49-F238E27FC236}">
                  <a16:creationId xmlns:a16="http://schemas.microsoft.com/office/drawing/2014/main" id="{A7AE6536-7621-4518-B143-A362FEF2C86D}"/>
                </a:ext>
              </a:extLst>
            </p:cNvPr>
            <p:cNvSpPr txBox="1"/>
            <p:nvPr/>
          </p:nvSpPr>
          <p:spPr>
            <a:xfrm>
              <a:off x="8267700" y="3810000"/>
              <a:ext cx="1752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sz="2500" b="0" i="0" u="none" strike="noStrike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KLUE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91" name="Picture 29">
              <a:extLst>
                <a:ext uri="{FF2B5EF4-FFF2-40B4-BE49-F238E27FC236}">
                  <a16:creationId xmlns:a16="http://schemas.microsoft.com/office/drawing/2014/main" id="{BE7A45D7-D3EF-49CF-AFF9-D166AE3D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4200" y="4305300"/>
              <a:ext cx="4406900" cy="4648200"/>
            </a:xfrm>
            <a:prstGeom prst="rect">
              <a:avLst/>
            </a:prstGeom>
            <a:effectLst>
              <a:outerShdw blurRad="193666" dir="2700000">
                <a:srgbClr val="000000">
                  <a:alpha val="11000"/>
                </a:srgbClr>
              </a:outerShdw>
            </a:effectLst>
          </p:spPr>
        </p:pic>
        <p:pic>
          <p:nvPicPr>
            <p:cNvPr id="92" name="Picture 34">
              <a:extLst>
                <a:ext uri="{FF2B5EF4-FFF2-40B4-BE49-F238E27FC236}">
                  <a16:creationId xmlns:a16="http://schemas.microsoft.com/office/drawing/2014/main" id="{E456A47A-45E3-4492-8D1F-55416585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5334000"/>
              <a:ext cx="3556000" cy="12700"/>
            </a:xfrm>
            <a:prstGeom prst="rect">
              <a:avLst/>
            </a:prstGeom>
          </p:spPr>
        </p:pic>
        <p:pic>
          <p:nvPicPr>
            <p:cNvPr id="93" name="Picture 35">
              <a:extLst>
                <a:ext uri="{FF2B5EF4-FFF2-40B4-BE49-F238E27FC236}">
                  <a16:creationId xmlns:a16="http://schemas.microsoft.com/office/drawing/2014/main" id="{BEC9DE96-6E4A-4569-8F17-12C53FAEE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6197600"/>
              <a:ext cx="3556000" cy="12700"/>
            </a:xfrm>
            <a:prstGeom prst="rect">
              <a:avLst/>
            </a:prstGeom>
          </p:spPr>
        </p:pic>
        <p:pic>
          <p:nvPicPr>
            <p:cNvPr id="94" name="Picture 36">
              <a:extLst>
                <a:ext uri="{FF2B5EF4-FFF2-40B4-BE49-F238E27FC236}">
                  <a16:creationId xmlns:a16="http://schemas.microsoft.com/office/drawing/2014/main" id="{E163BCDE-4192-48C3-A732-4FC82672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9000"/>
            </a:blip>
            <a:stretch>
              <a:fillRect/>
            </a:stretch>
          </p:blipFill>
          <p:spPr>
            <a:xfrm>
              <a:off x="7366000" y="7061200"/>
              <a:ext cx="3556000" cy="12700"/>
            </a:xfrm>
            <a:prstGeom prst="rect">
              <a:avLst/>
            </a:prstGeom>
          </p:spPr>
        </p:pic>
        <p:sp>
          <p:nvSpPr>
            <p:cNvPr id="95" name="TextBox 38">
              <a:extLst>
                <a:ext uri="{FF2B5EF4-FFF2-40B4-BE49-F238E27FC236}">
                  <a16:creationId xmlns:a16="http://schemas.microsoft.com/office/drawing/2014/main" id="{BB6A896D-5BB4-4678-BF1E-1507CB3B7633}"/>
                </a:ext>
              </a:extLst>
            </p:cNvPr>
            <p:cNvSpPr txBox="1"/>
            <p:nvPr/>
          </p:nvSpPr>
          <p:spPr>
            <a:xfrm>
              <a:off x="7429500" y="4711700"/>
              <a:ext cx="3606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bert</a:t>
              </a:r>
              <a:r>
                <a:rPr 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-base </a:t>
              </a:r>
              <a:r>
                <a:rPr lang="ko-Kore-KR" alt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한국어 모델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6" name="TextBox 39">
              <a:extLst>
                <a:ext uri="{FF2B5EF4-FFF2-40B4-BE49-F238E27FC236}">
                  <a16:creationId xmlns:a16="http://schemas.microsoft.com/office/drawing/2014/main" id="{E7A1B748-270D-4F17-8528-D6B15E82EF6E}"/>
                </a:ext>
              </a:extLst>
            </p:cNvPr>
            <p:cNvSpPr txBox="1"/>
            <p:nvPr/>
          </p:nvSpPr>
          <p:spPr>
            <a:xfrm>
              <a:off x="7429500" y="5588000"/>
              <a:ext cx="31115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학습은 제대로 진행</a:t>
              </a:r>
              <a:endParaRPr 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7" name="TextBox 40">
              <a:extLst>
                <a:ext uri="{FF2B5EF4-FFF2-40B4-BE49-F238E27FC236}">
                  <a16:creationId xmlns:a16="http://schemas.microsoft.com/office/drawing/2014/main" id="{447F2D88-E3CB-4FEA-820A-6A8A7ABB2980}"/>
                </a:ext>
              </a:extLst>
            </p:cNvPr>
            <p:cNvSpPr txBox="1"/>
            <p:nvPr/>
          </p:nvSpPr>
          <p:spPr>
            <a:xfrm>
              <a:off x="7429500" y="6400800"/>
              <a:ext cx="3556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test셋</a:t>
              </a:r>
              <a:r>
                <a:rPr 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예측</a:t>
              </a:r>
              <a:r>
                <a:rPr 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성능</a:t>
              </a:r>
              <a:r>
                <a:rPr 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8" name="TextBox 41">
              <a:extLst>
                <a:ext uri="{FF2B5EF4-FFF2-40B4-BE49-F238E27FC236}">
                  <a16:creationId xmlns:a16="http://schemas.microsoft.com/office/drawing/2014/main" id="{5EC85B3A-925A-42DB-91BF-425AD0E429CD}"/>
                </a:ext>
              </a:extLst>
            </p:cNvPr>
            <p:cNvSpPr txBox="1"/>
            <p:nvPr/>
          </p:nvSpPr>
          <p:spPr>
            <a:xfrm>
              <a:off x="7429500" y="7226300"/>
              <a:ext cx="35560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ore-KR" altLang="en-US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양질의 데이터 필요성</a:t>
              </a:r>
              <a:endPara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1" name="TextBox 49">
              <a:extLst>
                <a:ext uri="{FF2B5EF4-FFF2-40B4-BE49-F238E27FC236}">
                  <a16:creationId xmlns:a16="http://schemas.microsoft.com/office/drawing/2014/main" id="{65AE7244-49C8-4D66-8710-05F4757EF81A}"/>
                </a:ext>
              </a:extLst>
            </p:cNvPr>
            <p:cNvSpPr txBox="1"/>
            <p:nvPr/>
          </p:nvSpPr>
          <p:spPr>
            <a:xfrm>
              <a:off x="12077700" y="6400800"/>
              <a:ext cx="3162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en-US" altLang="ko-KR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test셋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예측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성능</a:t>
              </a:r>
              <a:r>
                <a:rPr lang="en-US" altLang="ko-KR" sz="2500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2500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2" name="TextBox 49">
              <a:extLst>
                <a:ext uri="{FF2B5EF4-FFF2-40B4-BE49-F238E27FC236}">
                  <a16:creationId xmlns:a16="http://schemas.microsoft.com/office/drawing/2014/main" id="{A970456B-B1D9-45CD-9E74-F9873F452AC6}"/>
                </a:ext>
              </a:extLst>
            </p:cNvPr>
            <p:cNvSpPr txBox="1"/>
            <p:nvPr/>
          </p:nvSpPr>
          <p:spPr>
            <a:xfrm>
              <a:off x="12077700" y="7226300"/>
              <a:ext cx="3162300" cy="1485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평가지표 교체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lnSpc>
                  <a:spcPct val="106240"/>
                </a:lnSpc>
                <a:buClr>
                  <a:srgbClr val="343434"/>
                </a:buClr>
                <a:buFont typeface="Arial"/>
                <a:buChar char="●"/>
              </a:pP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 </a:t>
              </a:r>
              <a:r>
                <a:rPr lang="ko-KR" altLang="en-US" sz="2500" b="0" i="0" u="none" strike="noStrike" spc="-100" dirty="0" err="1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구분자</a:t>
              </a:r>
              <a:r>
                <a:rPr lang="ko-KR" altLang="en-US" sz="2500" b="0" i="0" u="none" strike="noStrike" spc="-100" dirty="0">
                  <a:solidFill>
                    <a:srgbClr val="34343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추가 필요성</a:t>
              </a:r>
              <a:endPara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5A297B-0F67-4BF1-BC16-B6AB1E4A0812}"/>
              </a:ext>
            </a:extLst>
          </p:cNvPr>
          <p:cNvSpPr txBox="1"/>
          <p:nvPr/>
        </p:nvSpPr>
        <p:spPr>
          <a:xfrm>
            <a:off x="5834283" y="8534400"/>
            <a:ext cx="219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4081ED"/>
                </a:solidFill>
              </a:rPr>
              <a:t>BERT </a:t>
            </a:r>
            <a:r>
              <a:rPr lang="ko-KR" altLang="en-US" sz="2400" b="1" dirty="0">
                <a:solidFill>
                  <a:srgbClr val="4081ED"/>
                </a:solidFill>
              </a:rPr>
              <a:t>기반 모델</a:t>
            </a:r>
          </a:p>
        </p:txBody>
      </p:sp>
      <p:sp>
        <p:nvSpPr>
          <p:cNvPr id="49" name="TextBox 5">
            <a:extLst>
              <a:ext uri="{FF2B5EF4-FFF2-40B4-BE49-F238E27FC236}">
                <a16:creationId xmlns:a16="http://schemas.microsoft.com/office/drawing/2014/main" id="{AD0A8874-3A0C-4ECA-AE4E-4FDD9CD62800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006353E9-550C-4BDC-AECF-B916C392C0CA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1551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DEF82736-B4BA-418E-BEC8-DD2DB60C91B0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431C9F28-2CE7-495C-AE62-EC07C3B832D9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398FAE-C498-42D3-A12D-CE561847E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1397" y="8255000"/>
            <a:ext cx="6833003" cy="10033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F6353A-0101-8B36-11AA-46BD798C472F}"/>
              </a:ext>
            </a:extLst>
          </p:cNvPr>
          <p:cNvGrpSpPr/>
          <p:nvPr/>
        </p:nvGrpSpPr>
        <p:grpSpPr>
          <a:xfrm>
            <a:off x="5105400" y="3848100"/>
            <a:ext cx="11501316" cy="4402250"/>
            <a:chOff x="5643684" y="3429000"/>
            <a:chExt cx="11501316" cy="4402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3D755A-D13F-4444-8975-CF7AAE26D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684" y="3619500"/>
              <a:ext cx="11501316" cy="421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338B6-ED9E-43D7-B5B3-1CA10762E037}"/>
                </a:ext>
              </a:extLst>
            </p:cNvPr>
            <p:cNvSpPr txBox="1"/>
            <p:nvPr/>
          </p:nvSpPr>
          <p:spPr>
            <a:xfrm>
              <a:off x="10635961" y="3429000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학습 그래프 ▼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78B7C57-B17D-47EE-811B-470321F75BDD}"/>
              </a:ext>
            </a:extLst>
          </p:cNvPr>
          <p:cNvSpPr txBox="1"/>
          <p:nvPr/>
        </p:nvSpPr>
        <p:spPr>
          <a:xfrm>
            <a:off x="1645054" y="7803634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미리 준비한 검정 세트로 성능 평가 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0F61A-47E6-544C-C7DC-9D0F053FCD43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099FDD73-A6A6-B333-9F1E-C23FE0B8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40D5316E-9D57-1F58-EA61-361947C89A47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E6D0C8-3D4B-3801-7AAB-6AF4DC6C2ECD}"/>
              </a:ext>
            </a:extLst>
          </p:cNvPr>
          <p:cNvSpPr txBox="1"/>
          <p:nvPr/>
        </p:nvSpPr>
        <p:spPr>
          <a:xfrm>
            <a:off x="5295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9636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C6B538-FA51-C44B-D94B-97B35216B670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781B743B-CAA3-92DA-95FA-465FADC4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Submission 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EAF711-6690-4BBD-8F8F-6E3EBA95BE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0465"/>
          <a:stretch/>
        </p:blipFill>
        <p:spPr>
          <a:xfrm>
            <a:off x="5168900" y="4711699"/>
            <a:ext cx="7862222" cy="4784343"/>
          </a:xfrm>
          <a:prstGeom prst="rect">
            <a:avLst/>
          </a:prstGeom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DEF82736-B4BA-418E-BEC8-DD2DB60C91B0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431C9F28-2CE7-495C-AE62-EC07C3B832D9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24038-E4B8-8841-B21F-779BC682DAF8}"/>
              </a:ext>
            </a:extLst>
          </p:cNvPr>
          <p:cNvSpPr txBox="1"/>
          <p:nvPr/>
        </p:nvSpPr>
        <p:spPr>
          <a:xfrm>
            <a:off x="5295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0935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4AE006-D61C-CEE8-7BBD-AD411B1E934B}"/>
              </a:ext>
            </a:extLst>
          </p:cNvPr>
          <p:cNvSpPr txBox="1"/>
          <p:nvPr/>
        </p:nvSpPr>
        <p:spPr>
          <a:xfrm>
            <a:off x="5295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557D7F-7FAF-A5C4-6D25-4E092A7F3457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5AC5784D-EFB7-43A4-B456-784B56B6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z="2500" b="0" i="0" u="none" strike="noStrike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KLUE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610100"/>
            <a:ext cx="11811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06240"/>
              </a:lnSpc>
              <a:buClr>
                <a:srgbClr val="343434"/>
              </a:buClr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7183ED-7868-421E-B523-477976F71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4876800"/>
            <a:ext cx="11923595" cy="4295775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DE31ACAA-F5D6-4D83-AC7C-CCF655D59104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C3BEF7D-22C6-4B4D-8873-5EF88AEF3F2E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6893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B012B6-3C04-A226-B04B-F2EF99E41B4A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781B743B-CAA3-92DA-95FA-465FADC4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14096F45-7FAF-384B-4E8F-0E75A96A9412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GPT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4886FBE-7244-406B-9803-FB2B06427626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0830489-0A08-465A-B0B0-BEA351B2C667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CF0BC9-2EEE-4387-AAEC-E795068F0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4772025"/>
            <a:ext cx="12887644" cy="4724018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55DE5-AA78-72B1-B558-ED7000E14493}"/>
              </a:ext>
            </a:extLst>
          </p:cNvPr>
          <p:cNvSpPr txBox="1"/>
          <p:nvPr/>
        </p:nvSpPr>
        <p:spPr>
          <a:xfrm>
            <a:off x="5295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8776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14096F45-7FAF-384B-4E8F-0E75A96A9412}"/>
              </a:ext>
            </a:extLst>
          </p:cNvPr>
          <p:cNvSpPr txBox="1"/>
          <p:nvPr/>
        </p:nvSpPr>
        <p:spPr>
          <a:xfrm>
            <a:off x="1384300" y="38100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" altLang="ko-Kore-KR" sz="28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GPT</a:t>
            </a:r>
            <a:endParaRPr lang="ko-KR" sz="2500" b="0" i="0" u="none" strike="noStrike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1EBD9AD3-7C30-4FCB-80F6-D4D47CC410D2}"/>
              </a:ext>
            </a:extLst>
          </p:cNvPr>
          <p:cNvSpPr txBox="1"/>
          <p:nvPr/>
        </p:nvSpPr>
        <p:spPr>
          <a:xfrm>
            <a:off x="2286000" y="4711700"/>
            <a:ext cx="11811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Submission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F16AE69-D84A-4269-83FB-6D9867BBD4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4711700"/>
            <a:ext cx="7967303" cy="4814467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886FBE-7244-406B-9803-FB2B06427626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0830489-0A08-465A-B0B0-BEA351B2C667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8542C5-DE43-DADB-969E-DEABFC047E7E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DC40D9-B10F-45DD-1C4A-BCB85365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588E300-9E16-956B-C05B-BD36FAF3115E}"/>
                </a:ext>
              </a:extLst>
            </p:cNvPr>
            <p:cNvSpPr txBox="1"/>
            <p:nvPr/>
          </p:nvSpPr>
          <p:spPr>
            <a:xfrm>
              <a:off x="1390650" y="3898900"/>
              <a:ext cx="3784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8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GPT</a:t>
              </a:r>
              <a:endParaRPr lang="ko-KR" sz="2500" b="0" i="0" u="none" strike="noStrike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6F382289-4FF7-E02C-66F8-81A6647625AF}"/>
              </a:ext>
            </a:extLst>
          </p:cNvPr>
          <p:cNvSpPr txBox="1"/>
          <p:nvPr/>
        </p:nvSpPr>
        <p:spPr>
          <a:xfrm>
            <a:off x="5295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BERT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기반 모델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8235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새로운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시도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72C0B0FA-58F5-5158-2607-6B50B4F0A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55E7E2D1-4663-4CA7-B1F2-0A7D4BA9D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9900" y="3721100"/>
            <a:ext cx="3797300" cy="787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69BF42B-E5BE-4E1A-9593-A949AE930D68}"/>
              </a:ext>
            </a:extLst>
          </p:cNvPr>
          <p:cNvSpPr txBox="1"/>
          <p:nvPr/>
        </p:nvSpPr>
        <p:spPr>
          <a:xfrm>
            <a:off x="12115800" y="3810000"/>
            <a:ext cx="3302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예측 모델</a:t>
            </a:r>
            <a:endParaRPr lang="ko-KR" sz="2500" b="0" i="0" u="none" strike="noStrike" spc="-100" dirty="0">
              <a:solidFill>
                <a:srgbClr val="FCFCF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Picture 30">
            <a:extLst>
              <a:ext uri="{FF2B5EF4-FFF2-40B4-BE49-F238E27FC236}">
                <a16:creationId xmlns:a16="http://schemas.microsoft.com/office/drawing/2014/main" id="{FE758161-7480-4256-970B-C0221C298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5100" y="43434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17" name="Picture 44">
            <a:extLst>
              <a:ext uri="{FF2B5EF4-FFF2-40B4-BE49-F238E27FC236}">
                <a16:creationId xmlns:a16="http://schemas.microsoft.com/office/drawing/2014/main" id="{30CBAC46-8BC7-4EA6-AC39-C80543D6D65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5321300"/>
            <a:ext cx="3556000" cy="12700"/>
          </a:xfrm>
          <a:prstGeom prst="rect">
            <a:avLst/>
          </a:prstGeom>
        </p:spPr>
      </p:pic>
      <p:pic>
        <p:nvPicPr>
          <p:cNvPr id="18" name="Picture 45">
            <a:extLst>
              <a:ext uri="{FF2B5EF4-FFF2-40B4-BE49-F238E27FC236}">
                <a16:creationId xmlns:a16="http://schemas.microsoft.com/office/drawing/2014/main" id="{2D3D49F6-1DB9-4E22-82D2-4E3465589FD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6184900"/>
            <a:ext cx="3556000" cy="12700"/>
          </a:xfrm>
          <a:prstGeom prst="rect">
            <a:avLst/>
          </a:prstGeom>
        </p:spPr>
      </p:pic>
      <p:pic>
        <p:nvPicPr>
          <p:cNvPr id="19" name="Picture 46">
            <a:extLst>
              <a:ext uri="{FF2B5EF4-FFF2-40B4-BE49-F238E27FC236}">
                <a16:creationId xmlns:a16="http://schemas.microsoft.com/office/drawing/2014/main" id="{178347C7-6A09-4BD5-A0D0-156BE2D8CA9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7048500"/>
            <a:ext cx="3556000" cy="12700"/>
          </a:xfrm>
          <a:prstGeom prst="rect">
            <a:avLst/>
          </a:prstGeom>
        </p:spPr>
      </p:pic>
      <p:pic>
        <p:nvPicPr>
          <p:cNvPr id="20" name="Picture 47">
            <a:extLst>
              <a:ext uri="{FF2B5EF4-FFF2-40B4-BE49-F238E27FC236}">
                <a16:creationId xmlns:a16="http://schemas.microsoft.com/office/drawing/2014/main" id="{E601F23F-7EFA-468D-8AB2-40DEBC63FC8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12014200" y="7912100"/>
            <a:ext cx="3556000" cy="12700"/>
          </a:xfrm>
          <a:prstGeom prst="rect">
            <a:avLst/>
          </a:prstGeom>
        </p:spPr>
      </p:pic>
      <p:sp>
        <p:nvSpPr>
          <p:cNvPr id="21" name="TextBox 48">
            <a:extLst>
              <a:ext uri="{FF2B5EF4-FFF2-40B4-BE49-F238E27FC236}">
                <a16:creationId xmlns:a16="http://schemas.microsoft.com/office/drawing/2014/main" id="{0F68D129-6E44-4AD1-95F3-FAC44D11A447}"/>
              </a:ext>
            </a:extLst>
          </p:cNvPr>
          <p:cNvSpPr txBox="1"/>
          <p:nvPr/>
        </p:nvSpPr>
        <p:spPr>
          <a:xfrm>
            <a:off x="12077700" y="4699000"/>
            <a:ext cx="334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koGPT2 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사용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49">
            <a:extLst>
              <a:ext uri="{FF2B5EF4-FFF2-40B4-BE49-F238E27FC236}">
                <a16:creationId xmlns:a16="http://schemas.microsoft.com/office/drawing/2014/main" id="{AB776E5E-4AF5-49CA-A8F6-8110C98E8F2F}"/>
              </a:ext>
            </a:extLst>
          </p:cNvPr>
          <p:cNvSpPr txBox="1"/>
          <p:nvPr/>
        </p:nvSpPr>
        <p:spPr>
          <a:xfrm>
            <a:off x="12077700" y="5575300"/>
            <a:ext cx="359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 err="1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구분자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</a:t>
            </a:r>
            <a:endParaRPr 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50">
            <a:extLst>
              <a:ext uri="{FF2B5EF4-FFF2-40B4-BE49-F238E27FC236}">
                <a16:creationId xmlns:a16="http://schemas.microsoft.com/office/drawing/2014/main" id="{81F8D91A-637F-4F40-85C4-162AAEB191AC}"/>
              </a:ext>
            </a:extLst>
          </p:cNvPr>
          <p:cNvSpPr txBox="1"/>
          <p:nvPr/>
        </p:nvSpPr>
        <p:spPr>
          <a:xfrm>
            <a:off x="12077700" y="6388100"/>
            <a:ext cx="259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  <a:buClr>
                <a:srgbClr val="343434"/>
              </a:buClr>
            </a:pP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51">
            <a:extLst>
              <a:ext uri="{FF2B5EF4-FFF2-40B4-BE49-F238E27FC236}">
                <a16:creationId xmlns:a16="http://schemas.microsoft.com/office/drawing/2014/main" id="{3DAE40E0-3D55-400A-A809-5BE1A9670158}"/>
              </a:ext>
            </a:extLst>
          </p:cNvPr>
          <p:cNvSpPr txBox="1"/>
          <p:nvPr/>
        </p:nvSpPr>
        <p:spPr>
          <a:xfrm>
            <a:off x="12077700" y="7289800"/>
            <a:ext cx="2590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5B6D8A87-8ACD-47FB-BD93-8B2FADA3C7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3721100"/>
            <a:ext cx="3797300" cy="7874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31491655-5FC5-47F6-A674-6120514519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3434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0C5FE400-26F3-493B-B4FE-BF9BBC3F5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5334000"/>
            <a:ext cx="3556000" cy="12700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15A341AE-D0BB-4447-AF6E-06704F9E40D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6197600"/>
            <a:ext cx="3556000" cy="12700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F74E87B-C468-4551-9755-9D4298373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705100" y="7061200"/>
            <a:ext cx="3556000" cy="127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FCBBC860-D729-4794-85B3-C7F0E7755CF5}"/>
              </a:ext>
            </a:extLst>
          </p:cNvPr>
          <p:cNvSpPr txBox="1"/>
          <p:nvPr/>
        </p:nvSpPr>
        <p:spPr>
          <a:xfrm>
            <a:off x="2590800" y="38100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대화자 구분 모델</a:t>
            </a:r>
            <a:endParaRPr lang="ko-KR" sz="2500" b="0" i="0" u="none" strike="noStrike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D1D42BE7-36DB-4367-8A2B-118E2F49B8FD}"/>
              </a:ext>
            </a:extLst>
          </p:cNvPr>
          <p:cNvSpPr txBox="1"/>
          <p:nvPr/>
        </p:nvSpPr>
        <p:spPr>
          <a:xfrm>
            <a:off x="2717800" y="4711700"/>
            <a:ext cx="354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 </a:t>
            </a:r>
            <a:r>
              <a:rPr lang="en-US" altLang="ko-KR" sz="2500" spc="-100" dirty="0" err="1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500" spc="-100" dirty="0" err="1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대화자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500" spc="-100" dirty="0" err="1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구분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223FF571-6B3D-4E1A-B5F7-DA95976ED923}"/>
              </a:ext>
            </a:extLst>
          </p:cNvPr>
          <p:cNvSpPr txBox="1"/>
          <p:nvPr/>
        </p:nvSpPr>
        <p:spPr>
          <a:xfrm>
            <a:off x="2717800" y="5588000"/>
            <a:ext cx="3746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SBERT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사용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D8E0C8AC-B10E-4AD0-B579-1E8BD31E7397}"/>
              </a:ext>
            </a:extLst>
          </p:cNvPr>
          <p:cNvSpPr txBox="1"/>
          <p:nvPr/>
        </p:nvSpPr>
        <p:spPr>
          <a:xfrm>
            <a:off x="2717800" y="6400800"/>
            <a:ext cx="396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다국어 전문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델</a:t>
            </a:r>
            <a:endParaRPr lang="en-US" altLang="ko-Kore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3E61F000-5274-4F26-BF2E-4819AA623BF8}"/>
              </a:ext>
            </a:extLst>
          </p:cNvPr>
          <p:cNvSpPr txBox="1"/>
          <p:nvPr/>
        </p:nvSpPr>
        <p:spPr>
          <a:xfrm>
            <a:off x="2717800" y="7289800"/>
            <a:ext cx="3543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증강된 데이터를 이용하여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정확도 상승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(80% -&gt; 90%)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459C9977-8D09-4542-BB5E-4E9821585C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0" y="3721100"/>
            <a:ext cx="3797300" cy="787400"/>
          </a:xfrm>
          <a:prstGeom prst="rect">
            <a:avLst/>
          </a:prstGeom>
        </p:spPr>
      </p:pic>
      <p:sp>
        <p:nvSpPr>
          <p:cNvPr id="36" name="TextBox 14">
            <a:extLst>
              <a:ext uri="{FF2B5EF4-FFF2-40B4-BE49-F238E27FC236}">
                <a16:creationId xmlns:a16="http://schemas.microsoft.com/office/drawing/2014/main" id="{79022B04-08A2-4FF9-9D07-077CF57AA4A4}"/>
              </a:ext>
            </a:extLst>
          </p:cNvPr>
          <p:cNvSpPr txBox="1"/>
          <p:nvPr/>
        </p:nvSpPr>
        <p:spPr>
          <a:xfrm>
            <a:off x="8267700" y="3810000"/>
            <a:ext cx="175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증강</a:t>
            </a:r>
            <a:endParaRPr lang="ko-KR" sz="2500" b="0" i="0" u="none" strike="noStrike" spc="-100" dirty="0">
              <a:solidFill>
                <a:srgbClr val="FCFCF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7" name="Picture 29">
            <a:extLst>
              <a:ext uri="{FF2B5EF4-FFF2-40B4-BE49-F238E27FC236}">
                <a16:creationId xmlns:a16="http://schemas.microsoft.com/office/drawing/2014/main" id="{5A119FE0-1D70-46E5-A0FE-5139567B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4305300"/>
            <a:ext cx="4406900" cy="4648200"/>
          </a:xfrm>
          <a:prstGeom prst="rect">
            <a:avLst/>
          </a:prstGeom>
          <a:effectLst>
            <a:outerShdw blurRad="193666" dir="2700000">
              <a:srgbClr val="000000">
                <a:alpha val="11000"/>
              </a:srgb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72CA574F-D3AF-4247-A57A-0AF21B998E7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5334000"/>
            <a:ext cx="3556000" cy="12700"/>
          </a:xfrm>
          <a:prstGeom prst="rect">
            <a:avLst/>
          </a:prstGeom>
        </p:spPr>
      </p:pic>
      <p:pic>
        <p:nvPicPr>
          <p:cNvPr id="39" name="Picture 35">
            <a:extLst>
              <a:ext uri="{FF2B5EF4-FFF2-40B4-BE49-F238E27FC236}">
                <a16:creationId xmlns:a16="http://schemas.microsoft.com/office/drawing/2014/main" id="{F51C953A-2E7D-42DD-99E4-7EA51067C5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6197600"/>
            <a:ext cx="3556000" cy="12700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5BBD524-BFCC-4216-B619-63A020F8F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7366000" y="7061200"/>
            <a:ext cx="3556000" cy="12700"/>
          </a:xfrm>
          <a:prstGeom prst="rect">
            <a:avLst/>
          </a:prstGeom>
        </p:spPr>
      </p:pic>
      <p:sp>
        <p:nvSpPr>
          <p:cNvPr id="41" name="TextBox 38">
            <a:extLst>
              <a:ext uri="{FF2B5EF4-FFF2-40B4-BE49-F238E27FC236}">
                <a16:creationId xmlns:a16="http://schemas.microsoft.com/office/drawing/2014/main" id="{FC8BB4BF-7B7C-40CB-958E-8DD0C97534BC}"/>
              </a:ext>
            </a:extLst>
          </p:cNvPr>
          <p:cNvSpPr txBox="1"/>
          <p:nvPr/>
        </p:nvSpPr>
        <p:spPr>
          <a:xfrm>
            <a:off x="7429500" y="4711700"/>
            <a:ext cx="3606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RD,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RS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증강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B4C1CD13-7B83-441A-A5D4-C54AD11E2B6D}"/>
              </a:ext>
            </a:extLst>
          </p:cNvPr>
          <p:cNvSpPr txBox="1"/>
          <p:nvPr/>
        </p:nvSpPr>
        <p:spPr>
          <a:xfrm>
            <a:off x="7429500" y="55880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Translation</a:t>
            </a:r>
            <a:endParaRPr 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DDD748FD-EEFA-4D6D-A3FE-124D5E85722F}"/>
              </a:ext>
            </a:extLst>
          </p:cNvPr>
          <p:cNvSpPr txBox="1"/>
          <p:nvPr/>
        </p:nvSpPr>
        <p:spPr>
          <a:xfrm>
            <a:off x="7429500" y="6400800"/>
            <a:ext cx="355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사용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1">
            <a:extLst>
              <a:ext uri="{FF2B5EF4-FFF2-40B4-BE49-F238E27FC236}">
                <a16:creationId xmlns:a16="http://schemas.microsoft.com/office/drawing/2014/main" id="{B9698D76-406A-40CC-8DAC-E21A38CAF843}"/>
              </a:ext>
            </a:extLst>
          </p:cNvPr>
          <p:cNvSpPr txBox="1"/>
          <p:nvPr/>
        </p:nvSpPr>
        <p:spPr>
          <a:xfrm>
            <a:off x="7429500" y="7226300"/>
            <a:ext cx="35560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속도 증가의 필요성</a:t>
            </a:r>
            <a:endParaRPr lang="en-US" altLang="ko-KR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다양성 증가의 필요성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3567B3E-F173-43AA-8090-B045168E4AF9}"/>
              </a:ext>
            </a:extLst>
          </p:cNvPr>
          <p:cNvSpPr/>
          <p:nvPr/>
        </p:nvSpPr>
        <p:spPr>
          <a:xfrm>
            <a:off x="2133600" y="3543300"/>
            <a:ext cx="9296400" cy="5613400"/>
          </a:xfrm>
          <a:prstGeom prst="roundRect">
            <a:avLst>
              <a:gd name="adj" fmla="val 7198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F6656F9-CD95-4353-A253-B1C341871F8B}"/>
              </a:ext>
            </a:extLst>
          </p:cNvPr>
          <p:cNvCxnSpPr>
            <a:cxnSpLocks/>
            <a:stCxn id="46" idx="0"/>
            <a:endCxn id="14" idx="0"/>
          </p:cNvCxnSpPr>
          <p:nvPr/>
        </p:nvCxnSpPr>
        <p:spPr>
          <a:xfrm rot="16200000" flipH="1">
            <a:off x="10201275" y="123825"/>
            <a:ext cx="177800" cy="7016750"/>
          </a:xfrm>
          <a:prstGeom prst="bentConnector3">
            <a:avLst>
              <a:gd name="adj1" fmla="val -214285"/>
            </a:avLst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49">
            <a:extLst>
              <a:ext uri="{FF2B5EF4-FFF2-40B4-BE49-F238E27FC236}">
                <a16:creationId xmlns:a16="http://schemas.microsoft.com/office/drawing/2014/main" id="{5C32787B-4DEE-4C05-9B6B-0CE9F097AF39}"/>
              </a:ext>
            </a:extLst>
          </p:cNvPr>
          <p:cNvSpPr txBox="1"/>
          <p:nvPr/>
        </p:nvSpPr>
        <p:spPr>
          <a:xfrm>
            <a:off x="12077700" y="6400800"/>
            <a:ext cx="359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RD, RSW </a:t>
            </a: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증강 데이터 사용</a:t>
            </a:r>
            <a:endParaRPr 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6" name="TextBox 49">
            <a:extLst>
              <a:ext uri="{FF2B5EF4-FFF2-40B4-BE49-F238E27FC236}">
                <a16:creationId xmlns:a16="http://schemas.microsoft.com/office/drawing/2014/main" id="{68B3EAE1-AC78-4B57-9971-558A9BCE63EB}"/>
              </a:ext>
            </a:extLst>
          </p:cNvPr>
          <p:cNvSpPr txBox="1"/>
          <p:nvPr/>
        </p:nvSpPr>
        <p:spPr>
          <a:xfrm>
            <a:off x="12077700" y="7226300"/>
            <a:ext cx="359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대화 데이터 </a:t>
            </a:r>
            <a:r>
              <a:rPr lang="en-US" altLang="ko-KR" sz="2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만건</a:t>
            </a:r>
            <a:endParaRPr lang="ko-KR" altLang="en-US" sz="2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49">
            <a:extLst>
              <a:ext uri="{FF2B5EF4-FFF2-40B4-BE49-F238E27FC236}">
                <a16:creationId xmlns:a16="http://schemas.microsoft.com/office/drawing/2014/main" id="{91724D88-A690-4707-8180-CDC2C51C1340}"/>
              </a:ext>
            </a:extLst>
          </p:cNvPr>
          <p:cNvSpPr txBox="1"/>
          <p:nvPr/>
        </p:nvSpPr>
        <p:spPr>
          <a:xfrm>
            <a:off x="12077700" y="8093075"/>
            <a:ext cx="359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SC-accuracy </a:t>
            </a:r>
            <a:r>
              <a:rPr lang="ko-KR" altLang="en-US" sz="2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89DE3A-7247-499E-88AE-6CBA41E59D60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AD47BCA7-188B-B2CF-7730-C9221D48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8A3D7D9A-7CCA-E5C6-4F87-32AE7A273DA3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대화자 구분 모델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1"/>
              </a:rPr>
              <a:t>https://huggingface.co/sentence-transformers/paraphrase-multilingual-MiniLM-L12-v2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Summary :</a:t>
            </a:r>
            <a:endParaRPr lang="en-US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40DAE6-1864-4308-9A96-12DD208345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2200" y="5372100"/>
            <a:ext cx="7979572" cy="4174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039F58-8ADC-3311-28C3-3152CF2D519C}"/>
              </a:ext>
            </a:extLst>
          </p:cNvPr>
          <p:cNvSpPr txBox="1"/>
          <p:nvPr/>
        </p:nvSpPr>
        <p:spPr>
          <a:xfrm>
            <a:off x="609600" y="9956800"/>
            <a:ext cx="778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3"/>
              </a:rPr>
              <a:t>https://github.com/seoyeokim/Aiffel_DLThon/blob/main/code/Suyoung/dlthon_4.ipynb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9A275-0AE3-6160-EF3A-45F925B0E13C}"/>
              </a:ext>
            </a:extLst>
          </p:cNvPr>
          <p:cNvSpPr txBox="1"/>
          <p:nvPr/>
        </p:nvSpPr>
        <p:spPr>
          <a:xfrm>
            <a:off x="609600" y="9715500"/>
            <a:ext cx="10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4"/>
              </a:rPr>
              <a:t>https://github.com/seoyeokim/Aiffel_DLThon/blob/main/code/Suyoung/dlthon_2%2B.ipynb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00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목표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0" y="4749800"/>
            <a:ext cx="6121400" cy="2844800"/>
          </a:xfrm>
          <a:prstGeom prst="rect">
            <a:avLst/>
          </a:prstGeom>
          <a:effectLst>
            <a:outerShdw blurRad="80533" dir="2700000">
              <a:srgbClr val="000000">
                <a:alpha val="11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6985000" y="5499100"/>
            <a:ext cx="440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800" b="0" i="0" u="none" strike="noStrike" spc="-100" dirty="0">
                <a:solidFill>
                  <a:srgbClr val="343434"/>
                </a:solidFill>
                <a:ea typeface="Pretendard Regular"/>
              </a:rPr>
              <a:t>프로젝트</a:t>
            </a:r>
            <a:r>
              <a:rPr lang="en-US" sz="28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800" b="0" i="0" u="none" strike="noStrike" spc="-100" dirty="0">
                <a:solidFill>
                  <a:srgbClr val="343434"/>
                </a:solidFill>
                <a:ea typeface="Pretendard Regular"/>
              </a:rPr>
              <a:t>제출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0" y="6464300"/>
            <a:ext cx="440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800" b="0" i="0" u="none" strike="noStrike" spc="-100">
                <a:solidFill>
                  <a:srgbClr val="343434"/>
                </a:solidFill>
                <a:latin typeface="Pretendard Regular"/>
              </a:rPr>
              <a:t>f-1 score 0.8 </a:t>
            </a: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이상</a:t>
            </a:r>
            <a:r>
              <a:rPr lang="en-US" sz="28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343434"/>
                </a:solidFill>
                <a:ea typeface="Pretendard Regular"/>
              </a:rPr>
              <a:t>달성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0100" y="4216400"/>
            <a:ext cx="3987800" cy="825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216900" y="4330700"/>
            <a:ext cx="1866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3300" b="0" i="0" u="none" strike="noStrike" spc="-200">
                <a:solidFill>
                  <a:srgbClr val="FCFCFC"/>
                </a:solidFill>
                <a:ea typeface="Pretendard SemiBold"/>
              </a:rPr>
              <a:t>총괄</a:t>
            </a:r>
            <a:r>
              <a:rPr lang="en-US" sz="3300" b="0" i="0" u="none" strike="noStrike" spc="-200">
                <a:solidFill>
                  <a:srgbClr val="FCFCFC"/>
                </a:solidFill>
                <a:latin typeface="Pretendard SemiBold"/>
              </a:rPr>
              <a:t> </a:t>
            </a:r>
            <a:r>
              <a:rPr lang="ko-KR" sz="3300" b="0" i="0" u="none" strike="noStrike" spc="-200">
                <a:solidFill>
                  <a:srgbClr val="FCFCFC"/>
                </a:solidFill>
                <a:ea typeface="Pretendard SemiBold"/>
              </a:rPr>
              <a:t>목표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CD5AE7B-B255-17EC-786C-85C733826064}"/>
              </a:ext>
            </a:extLst>
          </p:cNvPr>
          <p:cNvSpPr txBox="1"/>
          <p:nvPr/>
        </p:nvSpPr>
        <p:spPr>
          <a:xfrm>
            <a:off x="7924800" y="2019300"/>
            <a:ext cx="2628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</a:t>
            </a:r>
            <a:r>
              <a:rPr lang="ko-KR" alt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총괄 목표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BBE8D-5172-0134-C2BC-3BA2C69CC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FA3581-309A-6498-8876-220D9AF8C91F}"/>
              </a:ext>
            </a:extLst>
          </p:cNvPr>
          <p:cNvGrpSpPr/>
          <p:nvPr/>
        </p:nvGrpSpPr>
        <p:grpSpPr>
          <a:xfrm>
            <a:off x="12507514" y="3543300"/>
            <a:ext cx="3797300" cy="787400"/>
            <a:chOff x="12507514" y="3721100"/>
            <a:chExt cx="3797300" cy="787400"/>
          </a:xfrm>
        </p:grpSpPr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AD47BCA7-188B-B2CF-7730-C9221D48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07514" y="3721100"/>
              <a:ext cx="3797300" cy="787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8A3D7D9A-7CCA-E5C6-4F87-32AE7A273DA3}"/>
                </a:ext>
              </a:extLst>
            </p:cNvPr>
            <p:cNvSpPr txBox="1"/>
            <p:nvPr/>
          </p:nvSpPr>
          <p:spPr>
            <a:xfrm>
              <a:off x="12755164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" altLang="ko-Kore-KR" sz="25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multilingual-cased</a:t>
              </a:r>
              <a:endParaRPr lang="ko-KR" sz="250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440DAE6-1864-4308-9A96-12DD20834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60" y="5372100"/>
            <a:ext cx="7979572" cy="41742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180AEE-923F-491F-B80F-558A4ACB6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6135" y="5372100"/>
            <a:ext cx="8008944" cy="41540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0B9B999-F1EC-42D6-8CBB-86F4B7F549CB}"/>
              </a:ext>
            </a:extLst>
          </p:cNvPr>
          <p:cNvSpPr/>
          <p:nvPr/>
        </p:nvSpPr>
        <p:spPr>
          <a:xfrm>
            <a:off x="11413328" y="7429501"/>
            <a:ext cx="1447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3EF9D080-CF45-40DB-8FCC-986BBDB4ADB7}"/>
              </a:ext>
            </a:extLst>
          </p:cNvPr>
          <p:cNvSpPr txBox="1"/>
          <p:nvPr/>
        </p:nvSpPr>
        <p:spPr>
          <a:xfrm>
            <a:off x="1384300" y="38100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" altLang="ko-Kore-KR" sz="28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multilingual-cased</a:t>
            </a:r>
            <a:endParaRPr lang="ko-KR" sz="2500" b="0" i="0" u="none" strike="noStrike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CC042F9-897B-4E01-B8DD-8F666B747495}"/>
              </a:ext>
            </a:extLst>
          </p:cNvPr>
          <p:cNvSpPr/>
          <p:nvPr/>
        </p:nvSpPr>
        <p:spPr>
          <a:xfrm>
            <a:off x="3279775" y="7441516"/>
            <a:ext cx="1447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BB7B7A-2664-4CEA-9703-DF33FDE664C2}"/>
              </a:ext>
            </a:extLst>
          </p:cNvPr>
          <p:cNvCxnSpPr>
            <a:cxnSpLocks/>
          </p:cNvCxnSpPr>
          <p:nvPr/>
        </p:nvCxnSpPr>
        <p:spPr>
          <a:xfrm>
            <a:off x="2772752" y="5295900"/>
            <a:ext cx="656248" cy="21336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561840-BAC5-4C6E-8930-0B6D272F7729}"/>
              </a:ext>
            </a:extLst>
          </p:cNvPr>
          <p:cNvCxnSpPr>
            <a:cxnSpLocks/>
          </p:cNvCxnSpPr>
          <p:nvPr/>
        </p:nvCxnSpPr>
        <p:spPr>
          <a:xfrm flipH="1">
            <a:off x="12670628" y="5263465"/>
            <a:ext cx="1442846" cy="20898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5339C463-8954-4D3E-8294-50344B860E14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85E3BA-2ED6-9285-81FA-C808CD04BE9D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63" name="Picture 7">
              <a:extLst>
                <a:ext uri="{FF2B5EF4-FFF2-40B4-BE49-F238E27FC236}">
                  <a16:creationId xmlns:a16="http://schemas.microsoft.com/office/drawing/2014/main" id="{6E6E4677-592F-4F53-8347-00B9573A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64" name="TextBox 15">
              <a:extLst>
                <a:ext uri="{FF2B5EF4-FFF2-40B4-BE49-F238E27FC236}">
                  <a16:creationId xmlns:a16="http://schemas.microsoft.com/office/drawing/2014/main" id="{275D7E42-EF67-4ED8-B6E6-7F6021610287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대화자 구분 모델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B106ED2-167E-4C77-9CD2-61A28694E0EA}"/>
              </a:ext>
            </a:extLst>
          </p:cNvPr>
          <p:cNvSpPr txBox="1"/>
          <p:nvPr/>
        </p:nvSpPr>
        <p:spPr>
          <a:xfrm>
            <a:off x="12507514" y="4617134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last_hidden_state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[:,0,:]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단일값을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받아옴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D8338B-0A9D-46A2-A110-4E42432C7FEF}"/>
              </a:ext>
            </a:extLst>
          </p:cNvPr>
          <p:cNvSpPr txBox="1"/>
          <p:nvPr/>
        </p:nvSpPr>
        <p:spPr>
          <a:xfrm>
            <a:off x="1384300" y="4617134"/>
            <a:ext cx="378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Bert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모델의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last_hidden_state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 전체를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받아옴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7F0731E-4A8E-4FFE-A93B-411ABDE38989}"/>
              </a:ext>
            </a:extLst>
          </p:cNvPr>
          <p:cNvCxnSpPr>
            <a:cxnSpLocks/>
          </p:cNvCxnSpPr>
          <p:nvPr/>
        </p:nvCxnSpPr>
        <p:spPr>
          <a:xfrm flipV="1">
            <a:off x="8915400" y="3314700"/>
            <a:ext cx="0" cy="6210300"/>
          </a:xfrm>
          <a:prstGeom prst="line">
            <a:avLst/>
          </a:prstGeom>
          <a:ln w="57150">
            <a:solidFill>
              <a:srgbClr val="363C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">
            <a:extLst>
              <a:ext uri="{FF2B5EF4-FFF2-40B4-BE49-F238E27FC236}">
                <a16:creationId xmlns:a16="http://schemas.microsoft.com/office/drawing/2014/main" id="{3E3307CA-86C7-4BCB-B44A-C3E66C49EC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3238500"/>
            <a:ext cx="2895600" cy="787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D7AD078-369C-4B48-9B7C-B16B6F087C4A}"/>
              </a:ext>
            </a:extLst>
          </p:cNvPr>
          <p:cNvSpPr txBox="1"/>
          <p:nvPr/>
        </p:nvSpPr>
        <p:spPr>
          <a:xfrm>
            <a:off x="7635242" y="3393673"/>
            <a:ext cx="25603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구조상 차이점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AFE21E9C-8F4F-44A8-B4E1-006C04F3F8BC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7975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중요 함수 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FA1A84-0842-4C96-A163-0DB64C734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721100"/>
            <a:ext cx="11125200" cy="5803952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4E5D551-596F-4139-90EA-DA855055B820}"/>
              </a:ext>
            </a:extLst>
          </p:cNvPr>
          <p:cNvSpPr/>
          <p:nvPr/>
        </p:nvSpPr>
        <p:spPr>
          <a:xfrm rot="19902909">
            <a:off x="4933950" y="4695140"/>
            <a:ext cx="1390650" cy="774726"/>
          </a:xfrm>
          <a:prstGeom prst="rightArrow">
            <a:avLst>
              <a:gd name="adj1" fmla="val 4475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FA8E0-231A-452E-81D1-97873AE65BB4}"/>
              </a:ext>
            </a:extLst>
          </p:cNvPr>
          <p:cNvSpPr txBox="1"/>
          <p:nvPr/>
        </p:nvSpPr>
        <p:spPr>
          <a:xfrm>
            <a:off x="2133600" y="5531534"/>
            <a:ext cx="362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BERT tokenizer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기반으로 토큰화 및 패딩 마스크 제작 함수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2CE68ED-67CC-4E22-BE80-6E51C89E1609}"/>
              </a:ext>
            </a:extLst>
          </p:cNvPr>
          <p:cNvSpPr/>
          <p:nvPr/>
        </p:nvSpPr>
        <p:spPr>
          <a:xfrm rot="20298937">
            <a:off x="4999908" y="7073929"/>
            <a:ext cx="1179220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53FC21-91AA-454A-9877-397C67585A2C}"/>
              </a:ext>
            </a:extLst>
          </p:cNvPr>
          <p:cNvSpPr txBox="1"/>
          <p:nvPr/>
        </p:nvSpPr>
        <p:spPr>
          <a:xfrm>
            <a:off x="2133600" y="7642567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BERT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pre_trained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fine_tuning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모델을 구축하는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0F1CF-4976-4158-A398-6CAE02FD42D1}"/>
              </a:ext>
            </a:extLst>
          </p:cNvPr>
          <p:cNvSpPr txBox="1"/>
          <p:nvPr/>
        </p:nvSpPr>
        <p:spPr>
          <a:xfrm>
            <a:off x="12931269" y="7139311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last_hidden_state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모든 출력을 받기 때문에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출력이 문장의 토큰 길이와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같게됨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144E10-6918-48D0-AAF8-4EAFD8E63046}"/>
              </a:ext>
            </a:extLst>
          </p:cNvPr>
          <p:cNvCxnSpPr>
            <a:stCxn id="23" idx="1"/>
          </p:cNvCxnSpPr>
          <p:nvPr/>
        </p:nvCxnSpPr>
        <p:spPr>
          <a:xfrm flipH="1">
            <a:off x="9296400" y="7600976"/>
            <a:ext cx="3634869" cy="285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79BD0D-69DA-4A69-BB97-A87DC535376E}"/>
              </a:ext>
            </a:extLst>
          </p:cNvPr>
          <p:cNvSpPr txBox="1"/>
          <p:nvPr/>
        </p:nvSpPr>
        <p:spPr>
          <a:xfrm>
            <a:off x="12801600" y="5492234"/>
            <a:ext cx="362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인코딩 데이터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D1673F-5CFB-4992-9D8C-E2DAF5B0845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610600" y="5676900"/>
            <a:ext cx="4191000" cy="633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09A5BA-A640-4677-9DF4-9AA6DB352E9B}"/>
              </a:ext>
            </a:extLst>
          </p:cNvPr>
          <p:cNvSpPr txBox="1"/>
          <p:nvPr/>
        </p:nvSpPr>
        <p:spPr>
          <a:xfrm>
            <a:off x="12801600" y="5940325"/>
            <a:ext cx="362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 패딩 마스크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8CC1749-BF5F-4584-8E83-05DCC4BA3F61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0820400" y="6124991"/>
            <a:ext cx="1981200" cy="294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86845D-1303-EB04-702C-89E893867892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65F6C13-37C1-C31A-3EAD-38EF12C7E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1EFCF574-A637-D71F-AC9D-6316CA890B36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대화자 구분 모델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926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중요 함수 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04E22D-2A26-45E1-9EF7-591019A7B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086100"/>
            <a:ext cx="11125200" cy="1412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C0F1CF-4976-4158-A398-6CAE02FD42D1}"/>
              </a:ext>
            </a:extLst>
          </p:cNvPr>
          <p:cNvSpPr txBox="1"/>
          <p:nvPr/>
        </p:nvSpPr>
        <p:spPr>
          <a:xfrm>
            <a:off x="13028359" y="3200673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Label_set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만들기 위한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그냥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‘\n’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넣게되면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토큰화에서 걸러지기 때문에 다른 문자로 변환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144E10-6918-48D0-AAF8-4EAFD8E6304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0515601" y="3662338"/>
            <a:ext cx="2512758" cy="33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9AEE4C4-DD66-4FDF-9E81-BF6A988BB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2285" y="4728219"/>
            <a:ext cx="10558715" cy="4879986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2CE68ED-67CC-4E22-BE80-6E51C89E1609}"/>
              </a:ext>
            </a:extLst>
          </p:cNvPr>
          <p:cNvSpPr/>
          <p:nvPr/>
        </p:nvSpPr>
        <p:spPr>
          <a:xfrm rot="19458267">
            <a:off x="3998915" y="5689856"/>
            <a:ext cx="1206186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53FC21-91AA-454A-9877-397C67585A2C}"/>
              </a:ext>
            </a:extLst>
          </p:cNvPr>
          <p:cNvSpPr txBox="1"/>
          <p:nvPr/>
        </p:nvSpPr>
        <p:spPr>
          <a:xfrm>
            <a:off x="1221808" y="6536745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인코딩이 되어진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input_ids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 기반으로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label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 만드는 함수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76D759B-2D16-4FBA-B8C2-094E27BC7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8919" y="4889130"/>
            <a:ext cx="3470509" cy="35185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9656AF-796E-45CE-BD36-E6BD439306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52597" y="7174701"/>
            <a:ext cx="4101734" cy="1568310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1A46E61-3584-4CB3-8B61-9394BA5C8613}"/>
              </a:ext>
            </a:extLst>
          </p:cNvPr>
          <p:cNvSpPr/>
          <p:nvPr/>
        </p:nvSpPr>
        <p:spPr>
          <a:xfrm rot="18018596">
            <a:off x="13483800" y="6067426"/>
            <a:ext cx="633992" cy="127994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E0B23F-8315-40EA-AD0B-DEFC9BF9A405}"/>
              </a:ext>
            </a:extLst>
          </p:cNvPr>
          <p:cNvSpPr txBox="1"/>
          <p:nvPr/>
        </p:nvSpPr>
        <p:spPr>
          <a:xfrm>
            <a:off x="13786871" y="5279881"/>
            <a:ext cx="362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화자가 바뀔 때 마다 마스크가 바뀌도록 하였으며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문장이 끝나고 패딩이 시작되면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마스크가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채워짐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02C56B-CC07-0CAA-A31C-1637AC096831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BE57AFDC-2590-F526-6E89-F61059956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2D0974-FEB7-CD54-A5F2-B17EF5BCB426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대화자 구분 모델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35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중요 함수 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1C15A7-A12E-4854-86AD-B879BF1EB9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2840"/>
          <a:stretch/>
        </p:blipFill>
        <p:spPr>
          <a:xfrm>
            <a:off x="5448300" y="4711700"/>
            <a:ext cx="10917174" cy="4318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55827C-82FD-44BA-A374-632919BCC9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442"/>
          <a:stretch/>
        </p:blipFill>
        <p:spPr>
          <a:xfrm>
            <a:off x="5448300" y="8757206"/>
            <a:ext cx="10917174" cy="6224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BAFECD-9A3F-42CC-8418-ADB86C832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5153106"/>
            <a:ext cx="6582694" cy="340090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BE2DB40-DC00-4DC3-886D-52F7A2BD341E}"/>
              </a:ext>
            </a:extLst>
          </p:cNvPr>
          <p:cNvSpPr/>
          <p:nvPr/>
        </p:nvSpPr>
        <p:spPr>
          <a:xfrm>
            <a:off x="4267200" y="6048140"/>
            <a:ext cx="1279778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E905EB-DAD3-4A06-A8C6-E1CC382C0957}"/>
              </a:ext>
            </a:extLst>
          </p:cNvPr>
          <p:cNvSpPr txBox="1"/>
          <p:nvPr/>
        </p:nvSpPr>
        <p:spPr>
          <a:xfrm>
            <a:off x="1371600" y="58293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앞의 함수들을 이용하여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label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 제작하고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구축하여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제작된 데이터를 넣고 모델을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fine_tuning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17C3049-0B53-48D5-B6C3-D50012230DEA}"/>
              </a:ext>
            </a:extLst>
          </p:cNvPr>
          <p:cNvSpPr/>
          <p:nvPr/>
        </p:nvSpPr>
        <p:spPr>
          <a:xfrm>
            <a:off x="4267200" y="8116756"/>
            <a:ext cx="1279778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25A699-D902-415B-94F0-09DFCDE3C8A6}"/>
              </a:ext>
            </a:extLst>
          </p:cNvPr>
          <p:cNvSpPr txBox="1"/>
          <p:nvPr/>
        </p:nvSpPr>
        <p:spPr>
          <a:xfrm>
            <a:off x="1371600" y="7984116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*이후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fine_tuning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된 모델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가중치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이용하여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test_data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화자를 구분함</a:t>
            </a:r>
            <a:endParaRPr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43FF6-9966-44FF-9DD2-8A1035AD9571}"/>
              </a:ext>
            </a:extLst>
          </p:cNvPr>
          <p:cNvSpPr txBox="1"/>
          <p:nvPr/>
        </p:nvSpPr>
        <p:spPr>
          <a:xfrm>
            <a:off x="609600" y="9740325"/>
            <a:ext cx="951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2"/>
              </a:rPr>
              <a:t>https://github.com/seoyeokim/Aiffel_DLThon/blob/main/code/Suyoung/dlthon_4.ipynb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6FDFCD-306A-9089-4852-1DA6A02B70CC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FF8F10CF-B7FB-FBA2-1907-1E9CA805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5CCE7743-AD49-A8E3-3D1B-FEA97EA44846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대화자 구분 모델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02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070100" y="5118100"/>
            <a:ext cx="5473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 : </a:t>
            </a:r>
            <a:r>
              <a:rPr lang="ko-KR" alt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임의의 단어를 삭제</a:t>
            </a:r>
            <a:endParaRPr lang="en-US" altLang="ko-KR" sz="2500" b="1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단어를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확률로 임의로 삭제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7E8E7D-6666-787D-43A9-34537D543835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F95B9FF-B5B6-40C9-9C62-C9AE69D8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8A3D7D9A-7CCA-E5C6-4F87-32AE7A273DA3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517E8A39-D8C4-6EBF-6000-448190E3F9C0}"/>
              </a:ext>
            </a:extLst>
          </p:cNvPr>
          <p:cNvSpPr txBox="1"/>
          <p:nvPr/>
        </p:nvSpPr>
        <p:spPr>
          <a:xfrm>
            <a:off x="9391416" y="6632211"/>
            <a:ext cx="7905984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</a:t>
            </a:r>
            <a:r>
              <a:rPr lang="en-US" altLang="ko-KR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 </a:t>
            </a:r>
            <a:r>
              <a:rPr lang="ko-KR" altLang="en-US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lang="en-US" altLang="ko-KR" sz="2500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선택해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네 가족을 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죽을래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죽여줄까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2500" b="1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죄송합니다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못하겠습니다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한번만 도와주세요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44784-A986-2543-3251-8EF6F70E3A44}"/>
              </a:ext>
            </a:extLst>
          </p:cNvPr>
          <p:cNvSpPr txBox="1"/>
          <p:nvPr/>
        </p:nvSpPr>
        <p:spPr>
          <a:xfrm>
            <a:off x="2070100" y="6632211"/>
            <a:ext cx="73787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원본</a:t>
            </a:r>
            <a:endParaRPr lang="en-US" altLang="ko-KR" sz="25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선택해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죽을래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 가족을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죽여줄까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죄송합니다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못하겠습니다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한번만 도와주세요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5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3579AB-6572-BF84-BDF0-B2DD78B8987A}"/>
              </a:ext>
            </a:extLst>
          </p:cNvPr>
          <p:cNvGrpSpPr/>
          <p:nvPr/>
        </p:nvGrpSpPr>
        <p:grpSpPr>
          <a:xfrm>
            <a:off x="8854440" y="4020112"/>
            <a:ext cx="7094589" cy="1703279"/>
            <a:chOff x="8854440" y="4020112"/>
            <a:chExt cx="7094589" cy="17032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6AF4CB-A740-AAC3-9080-F270C1DB5FE0}"/>
                </a:ext>
              </a:extLst>
            </p:cNvPr>
            <p:cNvSpPr txBox="1"/>
            <p:nvPr/>
          </p:nvSpPr>
          <p:spPr>
            <a:xfrm>
              <a:off x="8854440" y="4020112"/>
              <a:ext cx="1721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Input_data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8FBD40-7B3E-EEC0-CACE-E3E4F1C9928A}"/>
                </a:ext>
              </a:extLst>
            </p:cNvPr>
            <p:cNvSpPr txBox="1"/>
            <p:nvPr/>
          </p:nvSpPr>
          <p:spPr>
            <a:xfrm>
              <a:off x="14013884" y="4020112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output_data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43BC54-C6F6-8715-0098-A0D1697D8F69}"/>
                </a:ext>
              </a:extLst>
            </p:cNvPr>
            <p:cNvSpPr txBox="1"/>
            <p:nvPr/>
          </p:nvSpPr>
          <p:spPr>
            <a:xfrm>
              <a:off x="11430002" y="5261726"/>
              <a:ext cx="2079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Middle Stage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F171CF5-DE38-7BF1-6267-D77643731EAD}"/>
                </a:ext>
              </a:extLst>
            </p:cNvPr>
            <p:cNvCxnSpPr>
              <a:stCxn id="20" idx="2"/>
              <a:endCxn id="22" idx="1"/>
            </p:cNvCxnSpPr>
            <p:nvPr/>
          </p:nvCxnSpPr>
          <p:spPr>
            <a:xfrm rot="16200000" flipH="1">
              <a:off x="10067316" y="4129873"/>
              <a:ext cx="1010782" cy="171458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8B6AD039-5152-4C85-2516-D7EAAC09990D}"/>
                </a:ext>
              </a:extLst>
            </p:cNvPr>
            <p:cNvCxnSpPr>
              <a:stCxn id="22" idx="3"/>
              <a:endCxn id="21" idx="2"/>
            </p:cNvCxnSpPr>
            <p:nvPr/>
          </p:nvCxnSpPr>
          <p:spPr>
            <a:xfrm flipV="1">
              <a:off x="13509417" y="4481777"/>
              <a:ext cx="1472040" cy="1010782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D466C8-0719-DBE7-6BA7-536BAC918C7D}"/>
                </a:ext>
              </a:extLst>
            </p:cNvPr>
            <p:cNvSpPr/>
            <p:nvPr/>
          </p:nvSpPr>
          <p:spPr>
            <a:xfrm>
              <a:off x="11142489" y="4624019"/>
              <a:ext cx="2434894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랜덤 단어 삭제</a:t>
              </a:r>
            </a:p>
          </p:txBody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13885B52-F98A-45FF-82A5-BFEE257AEB5E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E0D77-15BB-4809-9B05-F7411C0799A4}"/>
              </a:ext>
            </a:extLst>
          </p:cNvPr>
          <p:cNvSpPr txBox="1"/>
          <p:nvPr/>
        </p:nvSpPr>
        <p:spPr>
          <a:xfrm>
            <a:off x="609600" y="9791700"/>
            <a:ext cx="1213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1"/>
              </a:rPr>
              <a:t>https://github.com/seoyeokim/Aiffel_DLThon/blob/main/code/%EB%8D%B0%EC%9D%B4%ED%84%B0%20%EC%A6%9D%EA%B0%95.ipynb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47C876E0-F048-93F7-F735-698CD16BB803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RD, RSW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4917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66EC-85A0-A419-F8E1-40101B83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AA88F4-42C8-7B42-3171-37AE4258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E2AB4F-98C1-1DC8-B08A-C9FA54A9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FB01F5-6F41-C7C7-2C3B-4B0F4313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03062A0-F165-278B-6FB5-DDE05E6817F6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C5AD15-4387-4EF0-2C2B-AB13C768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DEA69C8A-A278-6F21-E726-E0017BA4CF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912448F6-0445-AFBB-8D8B-3209A15DE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62B14E-6CF3-58A2-D841-629B6CBB6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0C06320-3122-9402-A2D0-7AE46A17F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38D8FE2-6C79-6899-C634-76298112329A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412BC3CB-6E3E-AE83-DA96-FDA9E348E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5ED91077-814D-954E-A1B9-0B8786E6E779}"/>
              </a:ext>
            </a:extLst>
          </p:cNvPr>
          <p:cNvSpPr txBox="1"/>
          <p:nvPr/>
        </p:nvSpPr>
        <p:spPr>
          <a:xfrm>
            <a:off x="2070100" y="4914900"/>
            <a:ext cx="5473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 : </a:t>
            </a:r>
            <a:r>
              <a:rPr lang="ko-KR" alt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임의의 단어를 삭제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B0C0D4AD-5984-CEE8-688E-40078893C1B9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DB645-4100-BBED-BF2F-36C754931688}"/>
              </a:ext>
            </a:extLst>
          </p:cNvPr>
          <p:cNvSpPr txBox="1"/>
          <p:nvPr/>
        </p:nvSpPr>
        <p:spPr>
          <a:xfrm>
            <a:off x="609600" y="9791700"/>
            <a:ext cx="1213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0"/>
              </a:rPr>
              <a:t>https://github.com/seoyeokim/Aiffel_DLThon/blob/main/code/%EB%8D%B0%EC%9D%B4%ED%84%B0%20%EC%A6%9D%EA%B0%95.ipynb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  <p:pic>
        <p:nvPicPr>
          <p:cNvPr id="27" name="그림 2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02FEE8F-A13A-CF25-AAB7-5693A0CE46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71" y="6116320"/>
            <a:ext cx="9472329" cy="305752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F5BC9C77-ACE6-144C-C2D6-30B6885BEA3D}"/>
              </a:ext>
            </a:extLst>
          </p:cNvPr>
          <p:cNvSpPr/>
          <p:nvPr/>
        </p:nvSpPr>
        <p:spPr>
          <a:xfrm>
            <a:off x="10668000" y="6327140"/>
            <a:ext cx="1143000" cy="400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589B4-B4EA-98B9-DF7C-A69CB1F1C1DC}"/>
              </a:ext>
            </a:extLst>
          </p:cNvPr>
          <p:cNvSpPr txBox="1"/>
          <p:nvPr/>
        </p:nvSpPr>
        <p:spPr>
          <a:xfrm>
            <a:off x="3282950" y="5600700"/>
            <a:ext cx="280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30%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확률로 단어 삭제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0748714-22AD-2083-00DF-2338E95F198C}"/>
              </a:ext>
            </a:extLst>
          </p:cNvPr>
          <p:cNvCxnSpPr>
            <a:cxnSpLocks/>
          </p:cNvCxnSpPr>
          <p:nvPr/>
        </p:nvCxnSpPr>
        <p:spPr>
          <a:xfrm>
            <a:off x="5638800" y="5848351"/>
            <a:ext cx="4876800" cy="6095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5BD01C-B3DB-E9AE-6FC3-70AF4A1B16C1}"/>
              </a:ext>
            </a:extLst>
          </p:cNvPr>
          <p:cNvSpPr/>
          <p:nvPr/>
        </p:nvSpPr>
        <p:spPr>
          <a:xfrm>
            <a:off x="7162800" y="7315200"/>
            <a:ext cx="8775700" cy="1130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86E38B-B969-B324-F2E4-CF01F6FE68B3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B90E83F3-1BB0-9865-4739-FA910738F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B5C4221A-485E-9DE2-C9DC-A24929233122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CDAF348E-FC25-A735-0C74-CE3E7E47600A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RD, RSW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987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7291D-E653-6942-47FC-86EA56B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554ABA-4D61-181D-55B0-25FBA1DD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46C722-4E7A-04EE-12C7-8EA633D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9FB317-C060-AA6A-59ED-65D5288967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2BBB686-D26D-1195-D1A2-68CFE1850EBB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7A8F5C9-F435-DD44-3980-587558AC39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6240CAE3-A7F2-36E1-4B3D-70DF9776DF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95EC204D-24F1-B00B-8B88-2434556E8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6D2A17-FC83-583F-F306-860346A3C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38CEC00-9DA2-6908-C91A-E1D69CC04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9CEC78B-5457-2E0F-5243-AE573E4D8A5A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C8DFAFAF-1B89-ABE8-A605-1A0069D900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5880AD-C16D-EAC8-BCD3-5F69FB872F75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22B79FD4-BD61-023F-CA29-05B71C95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06D7421-924E-FCB7-30F6-1DD8D2ED75B9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E9F9606E-DA68-30C4-9068-114E1CC7A3CC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RD, RSW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94BCA7A-F11F-E17A-DFE3-1CF9A37415C1}"/>
              </a:ext>
            </a:extLst>
          </p:cNvPr>
          <p:cNvSpPr txBox="1"/>
          <p:nvPr/>
        </p:nvSpPr>
        <p:spPr>
          <a:xfrm>
            <a:off x="2070100" y="5118100"/>
            <a:ext cx="8674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</a:t>
            </a:r>
            <a:r>
              <a:rPr lang="en-US" altLang="ko-KR" sz="2500" b="1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 : </a:t>
            </a:r>
            <a:r>
              <a:rPr lang="ko-KR" alt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 내 임의의 단어</a:t>
            </a:r>
            <a:r>
              <a:rPr lang="ko-KR" altLang="en-US" sz="2500" b="1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위치를 바꾸는 방식</a:t>
            </a:r>
            <a:endParaRPr lang="en-US" altLang="ko-KR" sz="2500" b="1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랜덤하게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단어를 선택하고 둘의 위치를 바꿈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961097-A4C5-5EFB-29E6-E6C87EDF45C9}"/>
              </a:ext>
            </a:extLst>
          </p:cNvPr>
          <p:cNvGrpSpPr/>
          <p:nvPr/>
        </p:nvGrpSpPr>
        <p:grpSpPr>
          <a:xfrm>
            <a:off x="8854440" y="4020112"/>
            <a:ext cx="7094589" cy="1703279"/>
            <a:chOff x="8854440" y="4020112"/>
            <a:chExt cx="7094589" cy="170327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59786E-0043-3F8B-0AEB-E28DBF1B9017}"/>
                </a:ext>
              </a:extLst>
            </p:cNvPr>
            <p:cNvSpPr txBox="1"/>
            <p:nvPr/>
          </p:nvSpPr>
          <p:spPr>
            <a:xfrm>
              <a:off x="8854440" y="4020112"/>
              <a:ext cx="1721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Input_data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BD5F3A-0D36-F61A-88E5-62BCB77F4F44}"/>
                </a:ext>
              </a:extLst>
            </p:cNvPr>
            <p:cNvSpPr txBox="1"/>
            <p:nvPr/>
          </p:nvSpPr>
          <p:spPr>
            <a:xfrm>
              <a:off x="14013884" y="4020112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output_data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F7B4B9-579B-EA1C-813F-7E31562D1DA0}"/>
                </a:ext>
              </a:extLst>
            </p:cNvPr>
            <p:cNvSpPr txBox="1"/>
            <p:nvPr/>
          </p:nvSpPr>
          <p:spPr>
            <a:xfrm>
              <a:off x="11430002" y="5261726"/>
              <a:ext cx="2079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Middle Stage</a:t>
              </a:r>
              <a:endPara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F74C5F2E-44A6-B023-383F-CD961FA4E27D}"/>
                </a:ext>
              </a:extLst>
            </p:cNvPr>
            <p:cNvCxnSpPr>
              <a:stCxn id="37" idx="2"/>
              <a:endCxn id="39" idx="1"/>
            </p:cNvCxnSpPr>
            <p:nvPr/>
          </p:nvCxnSpPr>
          <p:spPr>
            <a:xfrm rot="16200000" flipH="1">
              <a:off x="10067316" y="4129873"/>
              <a:ext cx="1010782" cy="171458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C6E4C87A-4016-859C-8006-5DFDF2DCCE2D}"/>
                </a:ext>
              </a:extLst>
            </p:cNvPr>
            <p:cNvCxnSpPr>
              <a:stCxn id="39" idx="3"/>
              <a:endCxn id="38" idx="2"/>
            </p:cNvCxnSpPr>
            <p:nvPr/>
          </p:nvCxnSpPr>
          <p:spPr>
            <a:xfrm flipV="1">
              <a:off x="13509417" y="4481777"/>
              <a:ext cx="1472040" cy="1010782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D9C6FBD-1774-0F52-B3CB-60F1918809FD}"/>
                </a:ext>
              </a:extLst>
            </p:cNvPr>
            <p:cNvSpPr/>
            <p:nvPr/>
          </p:nvSpPr>
          <p:spPr>
            <a:xfrm>
              <a:off x="10855510" y="4624019"/>
              <a:ext cx="293669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랜덤 단어 위치 변경</a:t>
              </a:r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id="{9FDD4FC2-BE4B-41C7-96EA-B32CE3F03C00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E23904D-A694-0789-C242-84DEC4D22993}"/>
              </a:ext>
            </a:extLst>
          </p:cNvPr>
          <p:cNvSpPr txBox="1"/>
          <p:nvPr/>
        </p:nvSpPr>
        <p:spPr>
          <a:xfrm>
            <a:off x="8763000" y="6632211"/>
            <a:ext cx="8452358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RSW</a:t>
            </a:r>
            <a:r>
              <a:rPr lang="en-US" altLang="ko-KR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lang="en-US" altLang="ko-KR" sz="25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선택해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죽을래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 가족을 죽여줄까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죽을래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죄송합니다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</a:t>
            </a: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5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도와주세요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한번만 못하겠습니다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6E3E1-D8A8-856A-3708-9BFAF87C16AE}"/>
              </a:ext>
            </a:extLst>
          </p:cNvPr>
          <p:cNvSpPr txBox="1"/>
          <p:nvPr/>
        </p:nvSpPr>
        <p:spPr>
          <a:xfrm>
            <a:off x="2070100" y="6632211"/>
            <a:ext cx="73787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원본</a:t>
            </a:r>
            <a:endParaRPr lang="en-US" altLang="ko-KR" sz="25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잘못했습니다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선택해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US" altLang="ko-KR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너가 </a:t>
            </a:r>
            <a:r>
              <a:rPr lang="ko-KR" altLang="en-US" sz="2500" b="1" i="0" u="none" strike="noStrike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죽을래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 가족을 죽여줄까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죄송합니다</a:t>
            </a:r>
            <a:r>
              <a:rPr lang="en-US" altLang="ko-KR" sz="25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정말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잘못했습니다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vl="1">
              <a:lnSpc>
                <a:spcPct val="106240"/>
              </a:lnSpc>
              <a:buClr>
                <a:srgbClr val="343434"/>
              </a:buClr>
            </a:pPr>
            <a:r>
              <a:rPr lang="ko-KR" altLang="en-US" sz="2500" b="1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못하겠습니다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한번만 도와주세요</a:t>
            </a:r>
            <a:r>
              <a:rPr lang="en-US" altLang="ko-KR" sz="250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02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DB04-DC8E-54B8-CA82-CBF0D085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74C9A9-B518-95B5-A227-D6AC5471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A5BD73-6C55-BC8D-7D12-5867211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13C122-2310-EAAA-DB7C-04E4BD9B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2EE75A2-014B-4819-BD4A-57CA9AD37054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1AED247-E434-3735-2F95-200692B2BE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D3BD08C4-9BE6-9198-DF6C-AFE0F6AD9B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DDDC94D7-078D-6DB3-6435-245A82741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F1AEB19-3418-0AF6-F60E-65A52D613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42C89A6-D4F8-2046-0DB2-A3DC64D66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6F8F8C7-3E6B-34E2-3787-802897571DB1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7EAD59DB-6566-50B4-5155-A2EDD9A5F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C3BF0944-14D4-EDE8-92D3-75E58E0ECCA6}"/>
              </a:ext>
            </a:extLst>
          </p:cNvPr>
          <p:cNvSpPr txBox="1"/>
          <p:nvPr/>
        </p:nvSpPr>
        <p:spPr>
          <a:xfrm>
            <a:off x="2070100" y="4914900"/>
            <a:ext cx="8674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</a:t>
            </a:r>
            <a:r>
              <a:rPr lang="en-US" altLang="ko-KR" sz="2500" b="1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 : </a:t>
            </a:r>
            <a:r>
              <a:rPr lang="ko-KR" altLang="en-US" sz="2500" b="1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 내 임의의 단어</a:t>
            </a:r>
            <a:r>
              <a:rPr lang="ko-KR" altLang="en-US" sz="2500" b="1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위치를 바꾸는 방식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A0391EC3-84E7-B7D0-4245-4424C2775E16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39BF4F5-6A0A-DE86-BD70-1DD073909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71" y="6136096"/>
            <a:ext cx="9472329" cy="301177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3C701BE-4E66-E415-D658-B057113CC18A}"/>
              </a:ext>
            </a:extLst>
          </p:cNvPr>
          <p:cNvSpPr/>
          <p:nvPr/>
        </p:nvSpPr>
        <p:spPr>
          <a:xfrm>
            <a:off x="10210801" y="6306820"/>
            <a:ext cx="1524000" cy="400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6D4826-F75A-0D32-6477-E72381FE7920}"/>
              </a:ext>
            </a:extLst>
          </p:cNvPr>
          <p:cNvCxnSpPr>
            <a:cxnSpLocks/>
          </p:cNvCxnSpPr>
          <p:nvPr/>
        </p:nvCxnSpPr>
        <p:spPr>
          <a:xfrm>
            <a:off x="5562600" y="5829300"/>
            <a:ext cx="4495800" cy="6286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BB3D79-CBB4-D431-A0C9-76AAF105C1BF}"/>
              </a:ext>
            </a:extLst>
          </p:cNvPr>
          <p:cNvSpPr txBox="1"/>
          <p:nvPr/>
        </p:nvSpPr>
        <p:spPr>
          <a:xfrm>
            <a:off x="2971800" y="5600700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단어들의 위치 변경 횟수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1C3571-C94C-BC74-BD56-90554755A4AA}"/>
              </a:ext>
            </a:extLst>
          </p:cNvPr>
          <p:cNvSpPr/>
          <p:nvPr/>
        </p:nvSpPr>
        <p:spPr>
          <a:xfrm>
            <a:off x="7162800" y="7315200"/>
            <a:ext cx="8775700" cy="1130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598847-C51E-A1D6-FDB2-D4851AA23A50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9DA156E-7953-EAC3-4A4B-2EB5BE11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23D5F46F-0083-902C-2599-856D91997EA8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18A7203F-6675-6436-CED9-763060ED8FD5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 RD, RSW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1947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 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/>
              </a:rPr>
              <a:t>https://huggingface.co/facebook/mbart-large-50-many-to-many-mmt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 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1"/>
              </a:rPr>
              <a:t>https://pypi.org/project/googletrans/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500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 Translation work flow(evaluation : </a:t>
            </a:r>
            <a:r>
              <a:rPr lang="en-US" altLang="ko-KR" sz="2500" spc="-100" dirty="0" err="1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sacrebleu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17DEAE-6D76-EB4C-D5E1-D76A4804495B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F95B9FF-B5B6-40C9-9C62-C9AE69D8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8A3D7D9A-7CCA-E5C6-4F87-32AE7A273DA3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1E497121-62F8-4A14-90F8-7912608DD7EF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 Back Translation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2343B-D1EF-4931-A545-61D7DF8DB2FC}"/>
              </a:ext>
            </a:extLst>
          </p:cNvPr>
          <p:cNvSpPr txBox="1"/>
          <p:nvPr/>
        </p:nvSpPr>
        <p:spPr>
          <a:xfrm>
            <a:off x="2514600" y="6680200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727E2-4DE8-435E-8EF4-07BA434318F9}"/>
              </a:ext>
            </a:extLst>
          </p:cNvPr>
          <p:cNvSpPr txBox="1"/>
          <p:nvPr/>
        </p:nvSpPr>
        <p:spPr>
          <a:xfrm>
            <a:off x="6913332" y="6680200"/>
            <a:ext cx="3267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EEE5EA-B6AA-48AF-9FAD-12F32B108AF6}"/>
              </a:ext>
            </a:extLst>
          </p:cNvPr>
          <p:cNvSpPr txBox="1"/>
          <p:nvPr/>
        </p:nvSpPr>
        <p:spPr>
          <a:xfrm>
            <a:off x="11453129" y="6680200"/>
            <a:ext cx="3977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collaboration_Back_translation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4E28B-D752-492C-8E62-96111CABA1EB}"/>
              </a:ext>
            </a:extLst>
          </p:cNvPr>
          <p:cNvSpPr txBox="1"/>
          <p:nvPr/>
        </p:nvSpPr>
        <p:spPr>
          <a:xfrm>
            <a:off x="2407100" y="7274105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9BC-C778-465A-8C80-99D152BCFD51}"/>
              </a:ext>
            </a:extLst>
          </p:cNvPr>
          <p:cNvSpPr txBox="1"/>
          <p:nvPr/>
        </p:nvSpPr>
        <p:spPr>
          <a:xfrm>
            <a:off x="4614552" y="7277190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18DD0-2245-4CE6-AB3A-35949B137935}"/>
              </a:ext>
            </a:extLst>
          </p:cNvPr>
          <p:cNvSpPr txBox="1"/>
          <p:nvPr/>
        </p:nvSpPr>
        <p:spPr>
          <a:xfrm>
            <a:off x="3251200" y="908679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AD026DE9-B14F-4713-91C0-0CBAD96AA376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2388800" y="8424445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C0E71F-D85B-4680-87BD-41CEACC621DE}"/>
              </a:ext>
            </a:extLst>
          </p:cNvPr>
          <p:cNvSpPr/>
          <p:nvPr/>
        </p:nvSpPr>
        <p:spPr>
          <a:xfrm>
            <a:off x="2133600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540B9BE-8660-4DB1-BBC3-9125D9C126D2}"/>
              </a:ext>
            </a:extLst>
          </p:cNvPr>
          <p:cNvCxnSpPr>
            <a:stCxn id="22" idx="3"/>
            <a:endCxn id="25" idx="2"/>
          </p:cNvCxnSpPr>
          <p:nvPr/>
        </p:nvCxnSpPr>
        <p:spPr>
          <a:xfrm flipV="1">
            <a:off x="5428399" y="7677300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EBD981-0E07-4EDC-A9C5-BF15FBFCE555}"/>
              </a:ext>
            </a:extLst>
          </p:cNvPr>
          <p:cNvSpPr/>
          <p:nvPr/>
        </p:nvSpPr>
        <p:spPr>
          <a:xfrm>
            <a:off x="4419600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 (</a:t>
            </a:r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topk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A77D9-5369-46EC-9CB8-E3390BE673F5}"/>
              </a:ext>
            </a:extLst>
          </p:cNvPr>
          <p:cNvSpPr txBox="1"/>
          <p:nvPr/>
        </p:nvSpPr>
        <p:spPr>
          <a:xfrm>
            <a:off x="7106579" y="7274105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19C0CE-EDC7-41CD-9566-A3FC36E794EA}"/>
              </a:ext>
            </a:extLst>
          </p:cNvPr>
          <p:cNvSpPr txBox="1"/>
          <p:nvPr/>
        </p:nvSpPr>
        <p:spPr>
          <a:xfrm>
            <a:off x="9314031" y="7277190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1645D9-CA2F-4269-B537-11DBEFA033F6}"/>
              </a:ext>
            </a:extLst>
          </p:cNvPr>
          <p:cNvSpPr txBox="1"/>
          <p:nvPr/>
        </p:nvSpPr>
        <p:spPr>
          <a:xfrm>
            <a:off x="7950679" y="908679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A8DFD746-386B-4FD4-868F-B64BA558D907}"/>
              </a:ext>
            </a:extLst>
          </p:cNvPr>
          <p:cNvCxnSpPr>
            <a:stCxn id="31" idx="2"/>
            <a:endCxn id="33" idx="1"/>
          </p:cNvCxnSpPr>
          <p:nvPr/>
        </p:nvCxnSpPr>
        <p:spPr>
          <a:xfrm rot="16200000" flipH="1">
            <a:off x="7088279" y="8424445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6A0C1B-1FA6-4696-A5F3-291CD2AAED7B}"/>
              </a:ext>
            </a:extLst>
          </p:cNvPr>
          <p:cNvSpPr/>
          <p:nvPr/>
        </p:nvSpPr>
        <p:spPr>
          <a:xfrm>
            <a:off x="6833079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67B65545-F916-4906-A905-D339769FE25E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27878" y="7677300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369A6B-62C8-4FE1-8371-1C0092443436}"/>
              </a:ext>
            </a:extLst>
          </p:cNvPr>
          <p:cNvSpPr/>
          <p:nvPr/>
        </p:nvSpPr>
        <p:spPr>
          <a:xfrm>
            <a:off x="9119079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4E2F23-162B-4835-9CDA-581FBA7BF452}"/>
              </a:ext>
            </a:extLst>
          </p:cNvPr>
          <p:cNvSpPr txBox="1"/>
          <p:nvPr/>
        </p:nvSpPr>
        <p:spPr>
          <a:xfrm>
            <a:off x="11855900" y="7274105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2D7062-BF66-4D16-BA30-9660306B4344}"/>
              </a:ext>
            </a:extLst>
          </p:cNvPr>
          <p:cNvSpPr txBox="1"/>
          <p:nvPr/>
        </p:nvSpPr>
        <p:spPr>
          <a:xfrm>
            <a:off x="14063352" y="7277190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1EF79-C855-4464-B9B6-8312A81460AF}"/>
              </a:ext>
            </a:extLst>
          </p:cNvPr>
          <p:cNvSpPr txBox="1"/>
          <p:nvPr/>
        </p:nvSpPr>
        <p:spPr>
          <a:xfrm>
            <a:off x="12700000" y="908679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1A46E55C-69F3-4B8D-92AA-1B1E9827E1C0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11837600" y="8424445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F705F0-3A86-49B3-8621-8E1D4438F705}"/>
              </a:ext>
            </a:extLst>
          </p:cNvPr>
          <p:cNvSpPr/>
          <p:nvPr/>
        </p:nvSpPr>
        <p:spPr>
          <a:xfrm>
            <a:off x="11582400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1B794F90-9C4B-40EB-A1C5-099BEE8ACF8A}"/>
              </a:ext>
            </a:extLst>
          </p:cNvPr>
          <p:cNvCxnSpPr>
            <a:stCxn id="40" idx="3"/>
            <a:endCxn id="39" idx="2"/>
          </p:cNvCxnSpPr>
          <p:nvPr/>
        </p:nvCxnSpPr>
        <p:spPr>
          <a:xfrm flipV="1">
            <a:off x="14877199" y="7677300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F41D91-5436-4778-8B38-EDF3C66698AB}"/>
              </a:ext>
            </a:extLst>
          </p:cNvPr>
          <p:cNvSpPr/>
          <p:nvPr/>
        </p:nvSpPr>
        <p:spPr>
          <a:xfrm>
            <a:off x="13868400" y="8058210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 (</a:t>
            </a:r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topk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303BE20E-C5C9-40EC-B733-CE9B03381C24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E3885-FB73-DB04-D4AD-5C412A21FF89}"/>
              </a:ext>
            </a:extLst>
          </p:cNvPr>
          <p:cNvSpPr txBox="1"/>
          <p:nvPr/>
        </p:nvSpPr>
        <p:spPr>
          <a:xfrm>
            <a:off x="609600" y="9715500"/>
            <a:ext cx="761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3"/>
              </a:rPr>
              <a:t>https://github.com/seoyeokim/Aiffel_DLThon/blob/main/code/Suyoung/dlthon_3.ipynb</a:t>
            </a:r>
            <a:r>
              <a:rPr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42E6F-7F9D-BB2E-46E5-03DFF5F4BAC6}"/>
              </a:ext>
            </a:extLst>
          </p:cNvPr>
          <p:cNvSpPr txBox="1"/>
          <p:nvPr/>
        </p:nvSpPr>
        <p:spPr>
          <a:xfrm>
            <a:off x="609600" y="10017323"/>
            <a:ext cx="761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4"/>
              </a:rPr>
              <a:t>https://github.com/seoyeokim/Aiffel_DLThon/blob/main/code/Suyoung/dlthon_4.ipynb</a:t>
            </a:r>
            <a:r>
              <a:rPr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21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 Translation evaluation result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2307A9F-B69B-4BD3-9420-B872F51FB359}"/>
              </a:ext>
            </a:extLst>
          </p:cNvPr>
          <p:cNvSpPr txBox="1"/>
          <p:nvPr/>
        </p:nvSpPr>
        <p:spPr>
          <a:xfrm>
            <a:off x="2514600" y="5410219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C4F455-800C-45B9-8821-F938971188C0}"/>
              </a:ext>
            </a:extLst>
          </p:cNvPr>
          <p:cNvSpPr txBox="1"/>
          <p:nvPr/>
        </p:nvSpPr>
        <p:spPr>
          <a:xfrm>
            <a:off x="6913332" y="5410219"/>
            <a:ext cx="3267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D1147C-917C-446E-A19F-A9EB73B9EFFA}"/>
              </a:ext>
            </a:extLst>
          </p:cNvPr>
          <p:cNvSpPr txBox="1"/>
          <p:nvPr/>
        </p:nvSpPr>
        <p:spPr>
          <a:xfrm>
            <a:off x="11453129" y="5410219"/>
            <a:ext cx="3977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collaboration_Back_translation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AD0E6C-188B-4B4D-84B8-5D7DB02F001C}"/>
              </a:ext>
            </a:extLst>
          </p:cNvPr>
          <p:cNvSpPr txBox="1"/>
          <p:nvPr/>
        </p:nvSpPr>
        <p:spPr>
          <a:xfrm>
            <a:off x="2407100" y="600412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B3B2BBD-6EDA-4EA4-A4D1-8D66801A805B}"/>
              </a:ext>
            </a:extLst>
          </p:cNvPr>
          <p:cNvSpPr txBox="1"/>
          <p:nvPr/>
        </p:nvSpPr>
        <p:spPr>
          <a:xfrm>
            <a:off x="4614552" y="6007209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1143CED-D8EB-4E43-BCFC-D485526290C4}"/>
              </a:ext>
            </a:extLst>
          </p:cNvPr>
          <p:cNvSpPr txBox="1"/>
          <p:nvPr/>
        </p:nvSpPr>
        <p:spPr>
          <a:xfrm>
            <a:off x="3251200" y="781680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E71909DF-B4F1-4D77-8DD5-CD032EBBD39A}"/>
              </a:ext>
            </a:extLst>
          </p:cNvPr>
          <p:cNvCxnSpPr>
            <a:stCxn id="101" idx="2"/>
            <a:endCxn id="103" idx="1"/>
          </p:cNvCxnSpPr>
          <p:nvPr/>
        </p:nvCxnSpPr>
        <p:spPr>
          <a:xfrm rot="16200000" flipH="1">
            <a:off x="2388800" y="7154464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930FC9-5C9C-433D-A4BC-B926DD25AC97}"/>
              </a:ext>
            </a:extLst>
          </p:cNvPr>
          <p:cNvSpPr/>
          <p:nvPr/>
        </p:nvSpPr>
        <p:spPr>
          <a:xfrm>
            <a:off x="2133600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6" name="연결선: 구부러짐 105">
            <a:extLst>
              <a:ext uri="{FF2B5EF4-FFF2-40B4-BE49-F238E27FC236}">
                <a16:creationId xmlns:a16="http://schemas.microsoft.com/office/drawing/2014/main" id="{D0370F59-57C7-4417-AE47-B34A6E458029}"/>
              </a:ext>
            </a:extLst>
          </p:cNvPr>
          <p:cNvCxnSpPr>
            <a:stCxn id="103" idx="3"/>
            <a:endCxn id="102" idx="2"/>
          </p:cNvCxnSpPr>
          <p:nvPr/>
        </p:nvCxnSpPr>
        <p:spPr>
          <a:xfrm flipV="1">
            <a:off x="5428399" y="6407319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231B96D-785D-4D12-945A-01F16294D8E5}"/>
              </a:ext>
            </a:extLst>
          </p:cNvPr>
          <p:cNvSpPr/>
          <p:nvPr/>
        </p:nvSpPr>
        <p:spPr>
          <a:xfrm>
            <a:off x="4419600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 (</a:t>
            </a:r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topk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544C8E-A5D3-42D2-B2F9-A3B83057492D}"/>
              </a:ext>
            </a:extLst>
          </p:cNvPr>
          <p:cNvSpPr txBox="1"/>
          <p:nvPr/>
        </p:nvSpPr>
        <p:spPr>
          <a:xfrm>
            <a:off x="7106579" y="600412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3437D33-7DDB-47D7-AD5E-CC6D54A7081A}"/>
              </a:ext>
            </a:extLst>
          </p:cNvPr>
          <p:cNvSpPr txBox="1"/>
          <p:nvPr/>
        </p:nvSpPr>
        <p:spPr>
          <a:xfrm>
            <a:off x="9314031" y="6007209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01E4D03-6AE4-4239-A93B-3D9CBB554013}"/>
              </a:ext>
            </a:extLst>
          </p:cNvPr>
          <p:cNvSpPr txBox="1"/>
          <p:nvPr/>
        </p:nvSpPr>
        <p:spPr>
          <a:xfrm>
            <a:off x="7950679" y="781680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8420047C-FDD4-4427-8F99-25C9EA107ECF}"/>
              </a:ext>
            </a:extLst>
          </p:cNvPr>
          <p:cNvCxnSpPr>
            <a:stCxn id="108" idx="2"/>
            <a:endCxn id="110" idx="1"/>
          </p:cNvCxnSpPr>
          <p:nvPr/>
        </p:nvCxnSpPr>
        <p:spPr>
          <a:xfrm rot="16200000" flipH="1">
            <a:off x="7088279" y="7154464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8360FDD-4EA0-44D8-A89E-B988A269BE62}"/>
              </a:ext>
            </a:extLst>
          </p:cNvPr>
          <p:cNvSpPr/>
          <p:nvPr/>
        </p:nvSpPr>
        <p:spPr>
          <a:xfrm>
            <a:off x="6833079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3A0655E0-F4C5-42A3-B3CB-C08318299F4C}"/>
              </a:ext>
            </a:extLst>
          </p:cNvPr>
          <p:cNvCxnSpPr>
            <a:stCxn id="110" idx="3"/>
            <a:endCxn id="109" idx="2"/>
          </p:cNvCxnSpPr>
          <p:nvPr/>
        </p:nvCxnSpPr>
        <p:spPr>
          <a:xfrm flipV="1">
            <a:off x="10127878" y="6407319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ACDEBCD-DA0D-4B80-B6E8-5ABAF4590EC1}"/>
              </a:ext>
            </a:extLst>
          </p:cNvPr>
          <p:cNvSpPr/>
          <p:nvPr/>
        </p:nvSpPr>
        <p:spPr>
          <a:xfrm>
            <a:off x="9119079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3941331-C2D2-41BF-B62F-EBBC65810F58}"/>
              </a:ext>
            </a:extLst>
          </p:cNvPr>
          <p:cNvSpPr txBox="1"/>
          <p:nvPr/>
        </p:nvSpPr>
        <p:spPr>
          <a:xfrm>
            <a:off x="11855900" y="600412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F0FBA65-8573-49F2-89A2-82E4D8E3009F}"/>
              </a:ext>
            </a:extLst>
          </p:cNvPr>
          <p:cNvSpPr txBox="1"/>
          <p:nvPr/>
        </p:nvSpPr>
        <p:spPr>
          <a:xfrm>
            <a:off x="14063352" y="6007209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output_data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75839B-F026-48A3-A39D-F74265864AF6}"/>
              </a:ext>
            </a:extLst>
          </p:cNvPr>
          <p:cNvSpPr txBox="1"/>
          <p:nvPr/>
        </p:nvSpPr>
        <p:spPr>
          <a:xfrm>
            <a:off x="12700000" y="7816809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Middle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lauguage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1A9297CB-171C-4B99-99E6-9C8A0C3AECEF}"/>
              </a:ext>
            </a:extLst>
          </p:cNvPr>
          <p:cNvCxnSpPr>
            <a:stCxn id="115" idx="2"/>
            <a:endCxn id="117" idx="1"/>
          </p:cNvCxnSpPr>
          <p:nvPr/>
        </p:nvCxnSpPr>
        <p:spPr>
          <a:xfrm rot="16200000" flipH="1">
            <a:off x="11837600" y="7154464"/>
            <a:ext cx="1612630" cy="11216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DC983E1-4590-44AC-A1F9-F182E0ED0EDE}"/>
              </a:ext>
            </a:extLst>
          </p:cNvPr>
          <p:cNvSpPr/>
          <p:nvPr/>
        </p:nvSpPr>
        <p:spPr>
          <a:xfrm>
            <a:off x="11582400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model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FA7B2560-7F3C-496F-8CF3-B63EF8EF83D1}"/>
              </a:ext>
            </a:extLst>
          </p:cNvPr>
          <p:cNvCxnSpPr>
            <a:stCxn id="117" idx="3"/>
            <a:endCxn id="116" idx="2"/>
          </p:cNvCxnSpPr>
          <p:nvPr/>
        </p:nvCxnSpPr>
        <p:spPr>
          <a:xfrm flipV="1">
            <a:off x="14877199" y="6407319"/>
            <a:ext cx="5448" cy="1609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8C65767-4955-45C2-B47B-984387492CC6}"/>
              </a:ext>
            </a:extLst>
          </p:cNvPr>
          <p:cNvSpPr/>
          <p:nvPr/>
        </p:nvSpPr>
        <p:spPr>
          <a:xfrm>
            <a:off x="13868400" y="6788229"/>
            <a:ext cx="190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model (</a:t>
            </a:r>
            <a:r>
              <a:rPr lang="en-US" altLang="ko-KR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topk</a:t>
            </a:r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C2CFCB-39F8-44CB-A0F0-B68CAB2E53F1}"/>
              </a:ext>
            </a:extLst>
          </p:cNvPr>
          <p:cNvSpPr txBox="1"/>
          <p:nvPr/>
        </p:nvSpPr>
        <p:spPr>
          <a:xfrm>
            <a:off x="12196079" y="8398014"/>
            <a:ext cx="2967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BLEU</a:t>
            </a:r>
          </a:p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2.9631089451969896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275960-2432-4681-A7D9-663173CA7A5C}"/>
              </a:ext>
            </a:extLst>
          </p:cNvPr>
          <p:cNvSpPr txBox="1"/>
          <p:nvPr/>
        </p:nvSpPr>
        <p:spPr>
          <a:xfrm>
            <a:off x="7416754" y="8398014"/>
            <a:ext cx="3023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BLEU</a:t>
            </a:r>
          </a:p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3.8329663759924886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6AF282D-9603-48EB-9EB5-4BDA3607E4AA}"/>
              </a:ext>
            </a:extLst>
          </p:cNvPr>
          <p:cNvSpPr txBox="1"/>
          <p:nvPr/>
        </p:nvSpPr>
        <p:spPr>
          <a:xfrm>
            <a:off x="3066505" y="8397774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BLEU</a:t>
            </a:r>
          </a:p>
          <a:p>
            <a:pPr algn="ctr"/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2.2771710719511318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53C1FA-532B-42FA-9C69-14146D1FBD60}"/>
              </a:ext>
            </a:extLst>
          </p:cNvPr>
          <p:cNvSpPr txBox="1"/>
          <p:nvPr/>
        </p:nvSpPr>
        <p:spPr>
          <a:xfrm>
            <a:off x="8738079" y="3716353"/>
            <a:ext cx="78354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Sacrebleu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tokenizer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인하여 매우 낮은 값이 나온 것으로 추정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비교적 실행시간이 적고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Sampling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온도를 조절할 수 있는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collaboration_Back_translation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사용할 것으로 결정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A742C238-072D-4375-80D5-4665B691034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D1F1DD-4112-7996-3528-769C9A7D60E6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A142B391-75EE-6E17-9ACD-3A03A1B0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05A551E-0738-BB9E-BF3B-E1D215F509AE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B3EF9D2D-4F93-7907-FD94-3A4AB8B25A27}"/>
              </a:ext>
            </a:extLst>
          </p:cNvPr>
          <p:cNvSpPr txBox="1"/>
          <p:nvPr/>
        </p:nvSpPr>
        <p:spPr>
          <a:xfrm>
            <a:off x="5295900" y="36195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 Back Translation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증강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042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8089900"/>
            <a:ext cx="10896600" cy="77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8089900"/>
            <a:ext cx="4318000" cy="77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4400" y="82550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최적화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4400" y="82804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튜닝을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통해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최적의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도출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2100" y="82423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05.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7023100"/>
            <a:ext cx="108966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7023100"/>
            <a:ext cx="4318000" cy="77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54400" y="71882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성능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4400" y="72136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목표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도달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2100" y="71755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04.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5956300"/>
            <a:ext cx="108966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5956300"/>
            <a:ext cx="43180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54400" y="6121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모델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비교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4400" y="61468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다양한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 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구조를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구축하여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모니터링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32100" y="61087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03.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4876800"/>
            <a:ext cx="108966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4876800"/>
            <a:ext cx="4318000" cy="774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54400" y="50419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400" b="0" i="0" u="none" strike="noStrike" spc="-100" dirty="0">
                <a:solidFill>
                  <a:srgbClr val="FCFCFC"/>
                </a:solidFill>
                <a:ea typeface="Pretendard Medium"/>
              </a:rPr>
              <a:t>데이터</a:t>
            </a:r>
            <a:r>
              <a:rPr lang="en-US" sz="2400" b="0" i="0" u="none" strike="noStrike" spc="-100" dirty="0">
                <a:solidFill>
                  <a:srgbClr val="FCFCFC"/>
                </a:solidFill>
                <a:latin typeface="Pretendard Medium"/>
              </a:rPr>
              <a:t> EDA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4400" y="5080000"/>
            <a:ext cx="7277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데이터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EDA</a:t>
            </a:r>
            <a:r>
              <a:rPr lang="ko-KR" sz="2100" b="0" i="0" u="none" strike="noStrike" spc="-100" dirty="0" err="1">
                <a:solidFill>
                  <a:srgbClr val="343434"/>
                </a:solidFill>
                <a:ea typeface="Pretendard Regular"/>
              </a:rPr>
              <a:t>를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적절히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사용하여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모델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성능</a:t>
            </a:r>
            <a:r>
              <a:rPr lang="en-US" sz="2100" b="0" i="0" u="none" strike="noStrike" spc="-100" dirty="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43434"/>
                </a:solidFill>
                <a:ea typeface="Pretendard Regular"/>
              </a:rPr>
              <a:t>개선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32100" y="5016500"/>
            <a:ext cx="67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02.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232400" y="3810000"/>
            <a:ext cx="10896600" cy="774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810000"/>
            <a:ext cx="4318000" cy="774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54400" y="39751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'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일반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대화</a:t>
            </a:r>
            <a:r>
              <a:rPr lang="en-US" sz="2400" b="0" i="0" u="none" strike="noStrike" spc="-100">
                <a:solidFill>
                  <a:srgbClr val="FCFCFC"/>
                </a:solidFill>
                <a:latin typeface="Pretendard Medium"/>
              </a:rPr>
              <a:t>' </a:t>
            </a:r>
            <a:r>
              <a:rPr lang="ko-KR" sz="2400" b="0" i="0" u="none" strike="noStrike" spc="-100">
                <a:solidFill>
                  <a:srgbClr val="FCFCFC"/>
                </a:solidFill>
                <a:ea typeface="Pretendard Medium"/>
              </a:rPr>
              <a:t>데이터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64400" y="4000500"/>
            <a:ext cx="582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다양한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방법으로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"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일반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대화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"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클래스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데이터</a:t>
            </a:r>
            <a:r>
              <a:rPr lang="en-US" sz="2100" b="0" i="0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43434"/>
                </a:solidFill>
                <a:ea typeface="Pretendard Regular"/>
              </a:rPr>
              <a:t>수집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32100" y="3962400"/>
            <a:ext cx="87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FCFCFC"/>
                </a:solidFill>
                <a:latin typeface="Pretendard SemiBold"/>
              </a:rPr>
              <a:t>01.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목표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765300" y="1765300"/>
            <a:ext cx="1498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01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7199CB1C-E5B1-E0EF-011C-A2B058060553}"/>
              </a:ext>
            </a:extLst>
          </p:cNvPr>
          <p:cNvSpPr txBox="1"/>
          <p:nvPr/>
        </p:nvSpPr>
        <p:spPr>
          <a:xfrm>
            <a:off x="7924800" y="2019300"/>
            <a:ext cx="2628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세부</a:t>
            </a:r>
            <a:r>
              <a:rPr lang="ko-KR" alt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 목표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2B35A258-120D-795A-7365-94B896BDB0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주요 함수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A742C238-072D-4375-80D5-4665B691034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E1F30E-A488-4219-B1D8-1CCBFB0C5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0160" y="2959881"/>
            <a:ext cx="9771040" cy="6641319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85E745B-2A4D-4A65-9C6C-EB93E9E56ABB}"/>
              </a:ext>
            </a:extLst>
          </p:cNvPr>
          <p:cNvSpPr/>
          <p:nvPr/>
        </p:nvSpPr>
        <p:spPr>
          <a:xfrm>
            <a:off x="5715000" y="5471821"/>
            <a:ext cx="1676400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C05468-0021-423C-918E-3ECD32DFC41D}"/>
              </a:ext>
            </a:extLst>
          </p:cNvPr>
          <p:cNvSpPr txBox="1"/>
          <p:nvPr/>
        </p:nvSpPr>
        <p:spPr>
          <a:xfrm>
            <a:off x="3155950" y="5505450"/>
            <a:ext cx="31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수행하는 부분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F629960D-68CF-4FA6-9CA9-1674317CEE33}"/>
              </a:ext>
            </a:extLst>
          </p:cNvPr>
          <p:cNvSpPr/>
          <p:nvPr/>
        </p:nvSpPr>
        <p:spPr>
          <a:xfrm>
            <a:off x="5715000" y="7533994"/>
            <a:ext cx="1676400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9F9D24-E554-481A-8C27-612A320BD8F9}"/>
              </a:ext>
            </a:extLst>
          </p:cNvPr>
          <p:cNvSpPr txBox="1"/>
          <p:nvPr/>
        </p:nvSpPr>
        <p:spPr>
          <a:xfrm>
            <a:off x="3155950" y="7567623"/>
            <a:ext cx="316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수행하는 부분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top_k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샘플링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84485E-26F9-4F88-9B4C-E95B25AFAE04}"/>
              </a:ext>
            </a:extLst>
          </p:cNvPr>
          <p:cNvSpPr txBox="1"/>
          <p:nvPr/>
        </p:nvSpPr>
        <p:spPr>
          <a:xfrm>
            <a:off x="12496294" y="3605618"/>
            <a:ext cx="316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역번역을 수행하는 함수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454AF2-DB73-F292-C924-C9DAF344C2D4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0F793768-CD74-27F8-E345-D4ACAF72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001B16-6561-81F0-5A77-7336102B9792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2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주요 함수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A742C238-072D-4375-80D5-4665B691034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857E2C-CE4F-4877-9364-44F9E9935E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3187700"/>
            <a:ext cx="5601246" cy="6451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284485E-26F9-4F88-9B4C-E95B25AFAE04}"/>
              </a:ext>
            </a:extLst>
          </p:cNvPr>
          <p:cNvSpPr txBox="1"/>
          <p:nvPr/>
        </p:nvSpPr>
        <p:spPr>
          <a:xfrm>
            <a:off x="12312144" y="3601261"/>
            <a:ext cx="362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googletrans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역번역을 수행하는 함수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85E745B-2A4D-4A65-9C6C-EB93E9E56ABB}"/>
              </a:ext>
            </a:extLst>
          </p:cNvPr>
          <p:cNvSpPr/>
          <p:nvPr/>
        </p:nvSpPr>
        <p:spPr>
          <a:xfrm>
            <a:off x="5670550" y="5471821"/>
            <a:ext cx="1673226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C05468-0021-423C-918E-3ECD32DFC41D}"/>
              </a:ext>
            </a:extLst>
          </p:cNvPr>
          <p:cNvSpPr txBox="1"/>
          <p:nvPr/>
        </p:nvSpPr>
        <p:spPr>
          <a:xfrm>
            <a:off x="3155950" y="5505450"/>
            <a:ext cx="278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googletrans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수행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F629960D-68CF-4FA6-9CA9-1674317CEE33}"/>
              </a:ext>
            </a:extLst>
          </p:cNvPr>
          <p:cNvSpPr/>
          <p:nvPr/>
        </p:nvSpPr>
        <p:spPr>
          <a:xfrm>
            <a:off x="5670550" y="7533994"/>
            <a:ext cx="1673226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9F9D24-E554-481A-8C27-612A320BD8F9}"/>
              </a:ext>
            </a:extLst>
          </p:cNvPr>
          <p:cNvSpPr txBox="1"/>
          <p:nvPr/>
        </p:nvSpPr>
        <p:spPr>
          <a:xfrm>
            <a:off x="3155950" y="7567623"/>
            <a:ext cx="278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googletrans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기반으로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D39185-BC58-C3FC-EAB7-851F650C55CF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836440D5-7D4C-56DD-2CD6-A8A47D0C3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20D178-2B1C-5D11-107C-154DAFB2892B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89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 Regular"/>
              </a:rPr>
              <a:t>모델 주요 함수</a:t>
            </a:r>
            <a:r>
              <a:rPr lang="en-US" altLang="ko-KR" sz="2500" spc="-100" dirty="0">
                <a:solidFill>
                  <a:srgbClr val="343434"/>
                </a:solidFill>
                <a:latin typeface="Pretendard Regular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 Regular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A742C238-072D-4375-80D5-4665B691034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98CDCE-81CC-4B4C-87CF-E98EDF3B83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7717"/>
          <a:stretch/>
        </p:blipFill>
        <p:spPr>
          <a:xfrm>
            <a:off x="6934200" y="5308322"/>
            <a:ext cx="10402394" cy="11305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9ACA74-01C5-4B77-981C-604217E842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3372" b="32139"/>
          <a:stretch/>
        </p:blipFill>
        <p:spPr>
          <a:xfrm>
            <a:off x="6934200" y="6907490"/>
            <a:ext cx="10402394" cy="12078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47B24E3-F08B-48F0-B4BE-C774C8628A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867"/>
          <a:stretch/>
        </p:blipFill>
        <p:spPr>
          <a:xfrm>
            <a:off x="6934200" y="8445500"/>
            <a:ext cx="10402394" cy="1090286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41AB839-9B9C-431F-AF0E-017A278F311C}"/>
              </a:ext>
            </a:extLst>
          </p:cNvPr>
          <p:cNvSpPr/>
          <p:nvPr/>
        </p:nvSpPr>
        <p:spPr>
          <a:xfrm>
            <a:off x="5870575" y="5505475"/>
            <a:ext cx="1139825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18EDC-D664-4921-A3D9-E0387BDF86C5}"/>
              </a:ext>
            </a:extLst>
          </p:cNvPr>
          <p:cNvSpPr txBox="1"/>
          <p:nvPr/>
        </p:nvSpPr>
        <p:spPr>
          <a:xfrm>
            <a:off x="2358519" y="5515570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Mbart_Back_translation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모두 수행</a:t>
            </a:r>
            <a:endParaRPr lang="en-US" altLang="ko-KR" dirty="0" err="1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1A92A1F-34CA-404F-A0CD-7D64E5425228}"/>
              </a:ext>
            </a:extLst>
          </p:cNvPr>
          <p:cNvSpPr/>
          <p:nvPr/>
        </p:nvSpPr>
        <p:spPr>
          <a:xfrm>
            <a:off x="5870575" y="7005941"/>
            <a:ext cx="1139825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E6AEB5-C51D-4193-910F-A3481D97FC8D}"/>
              </a:ext>
            </a:extLst>
          </p:cNvPr>
          <p:cNvSpPr txBox="1"/>
          <p:nvPr/>
        </p:nvSpPr>
        <p:spPr>
          <a:xfrm>
            <a:off x="2393444" y="7039570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google_Back_translation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googletrans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역번역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모두 수행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DDD23FE-F80A-4414-86B7-0A94B9663B1C}"/>
              </a:ext>
            </a:extLst>
          </p:cNvPr>
          <p:cNvSpPr/>
          <p:nvPr/>
        </p:nvSpPr>
        <p:spPr>
          <a:xfrm>
            <a:off x="5870575" y="8603912"/>
            <a:ext cx="1139825" cy="7747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1AE38-7641-40FF-A627-A60EC8BF8789}"/>
              </a:ext>
            </a:extLst>
          </p:cNvPr>
          <p:cNvSpPr txBox="1"/>
          <p:nvPr/>
        </p:nvSpPr>
        <p:spPr>
          <a:xfrm>
            <a:off x="2393444" y="8597695"/>
            <a:ext cx="36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collaboration_Back_translation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googletrans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정번역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Mbart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모델로 역번역을 수행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21AA32-6F9E-1C32-D85B-DF99E57B3D60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7A6EFD9A-E0AC-AF24-798F-E072677EC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217C85-EE5D-CD51-E433-7AF4B66955A9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</a:t>
              </a:r>
              <a:endParaRPr 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517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모델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/>
              </a:rPr>
              <a:t>https://huggingface.co/skt/kogpt2-base-v2</a:t>
            </a:r>
            <a:r>
              <a:rPr lang="en-US" altLang="ko-KR" sz="2500" b="0" i="0" u="none" strike="noStrike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Summary 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E9AA-43C3-4BFC-A06F-D8EEE7880B3A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47" name="Picture 7">
              <a:extLst>
                <a:ext uri="{FF2B5EF4-FFF2-40B4-BE49-F238E27FC236}">
                  <a16:creationId xmlns:a16="http://schemas.microsoft.com/office/drawing/2014/main" id="{4CAA2D0E-BF48-4812-9757-660259A4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AAAE7465-6625-4AC7-8C6B-B1396ECE9C57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C4603C-DCC2-4898-BB2C-415DB549C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100" y="5197476"/>
            <a:ext cx="6641449" cy="4441824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1ABB2A4F-0F22-46D6-BC65-C5D6CA719CA4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C07D6-E9F2-32C0-B95D-D4670CBEA7B1}"/>
              </a:ext>
            </a:extLst>
          </p:cNvPr>
          <p:cNvSpPr txBox="1"/>
          <p:nvPr/>
        </p:nvSpPr>
        <p:spPr>
          <a:xfrm>
            <a:off x="609600" y="9817100"/>
            <a:ext cx="719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  <a:hlinkClick r:id="rId14"/>
              </a:rPr>
              <a:t>https://github.com/seoyeokim/Aiffel_DLThon/blob/main/code/kogpt_final.ipynb</a:t>
            </a:r>
            <a:r>
              <a:rPr lang="en-US" altLang="ko-KR" sz="1600" b="1" dirty="0">
                <a:latin typeface="Pretendard Regular" panose="020B0600000101010101" charset="-127"/>
                <a:ea typeface="Pretendard Regular" panose="020B0600000101010101" charset="-127"/>
                <a:cs typeface="Pretendard Regular" panose="020B0600000101010101" charset="-127"/>
              </a:rPr>
              <a:t> </a:t>
            </a:r>
            <a:endParaRPr lang="ko-KR" altLang="en-US" sz="1600" b="1" dirty="0">
              <a:latin typeface="Pretendard Regular" panose="020B0600000101010101" charset="-127"/>
              <a:ea typeface="Pretendard Regular" panose="020B0600000101010101" charset="-127"/>
              <a:cs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329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AD47BCA7-188B-B2CF-7730-C9221D482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7514" y="3543300"/>
            <a:ext cx="3797300" cy="787400"/>
          </a:xfrm>
          <a:prstGeom prst="rect">
            <a:avLst/>
          </a:prstGeom>
        </p:spPr>
      </p:pic>
      <p:sp>
        <p:nvSpPr>
          <p:cNvPr id="46" name="TextBox 15">
            <a:extLst>
              <a:ext uri="{FF2B5EF4-FFF2-40B4-BE49-F238E27FC236}">
                <a16:creationId xmlns:a16="http://schemas.microsoft.com/office/drawing/2014/main" id="{8A3D7D9A-7CCA-E5C6-4F87-32AE7A273DA3}"/>
              </a:ext>
            </a:extLst>
          </p:cNvPr>
          <p:cNvSpPr txBox="1"/>
          <p:nvPr/>
        </p:nvSpPr>
        <p:spPr>
          <a:xfrm>
            <a:off x="12755164" y="3721100"/>
            <a:ext cx="3302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250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Base GPT</a:t>
            </a:r>
            <a:endParaRPr lang="ko-KR" sz="2500" i="0" u="none" strike="noStrike" spc="-100" dirty="0">
              <a:solidFill>
                <a:srgbClr val="FCFCF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3EF9D080-CF45-40DB-8FCC-986BBDB4ADB7}"/>
              </a:ext>
            </a:extLst>
          </p:cNvPr>
          <p:cNvSpPr txBox="1"/>
          <p:nvPr/>
        </p:nvSpPr>
        <p:spPr>
          <a:xfrm>
            <a:off x="1384300" y="38100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" altLang="ko-Kore-KR" sz="28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multilingual-cased</a:t>
            </a:r>
            <a:endParaRPr lang="ko-KR" sz="2500" b="0" i="0" u="none" strike="noStrike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5339C463-8954-4D3E-8294-50344B860E14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3" name="Picture 7">
            <a:extLst>
              <a:ext uri="{FF2B5EF4-FFF2-40B4-BE49-F238E27FC236}">
                <a16:creationId xmlns:a16="http://schemas.microsoft.com/office/drawing/2014/main" id="{6E6E4677-592F-4F53-8347-00B9573AA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3543300"/>
            <a:ext cx="3797300" cy="787400"/>
          </a:xfrm>
          <a:prstGeom prst="rect">
            <a:avLst/>
          </a:prstGeom>
        </p:spPr>
      </p:pic>
      <p:sp>
        <p:nvSpPr>
          <p:cNvPr id="64" name="TextBox 15">
            <a:extLst>
              <a:ext uri="{FF2B5EF4-FFF2-40B4-BE49-F238E27FC236}">
                <a16:creationId xmlns:a16="http://schemas.microsoft.com/office/drawing/2014/main" id="{275D7E42-EF67-4ED8-B6E6-7F6021610287}"/>
              </a:ext>
            </a:extLst>
          </p:cNvPr>
          <p:cNvSpPr txBox="1"/>
          <p:nvPr/>
        </p:nvSpPr>
        <p:spPr>
          <a:xfrm>
            <a:off x="1631950" y="3721100"/>
            <a:ext cx="3302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예측 모델</a:t>
            </a:r>
            <a:endParaRPr lang="ko-KR" altLang="ko-KR" sz="2500" b="0" i="0" u="none" strike="noStrike" spc="-100" dirty="0">
              <a:solidFill>
                <a:srgbClr val="FCFCF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106ED2-167E-4C77-9CD2-61A28694E0EA}"/>
              </a:ext>
            </a:extLst>
          </p:cNvPr>
          <p:cNvSpPr txBox="1"/>
          <p:nvPr/>
        </p:nvSpPr>
        <p:spPr>
          <a:xfrm>
            <a:off x="12507514" y="4617134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GPT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출력 이후 바로 출력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레이어를 통해 결과 도출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D8338B-0A9D-46A2-A110-4E42432C7FEF}"/>
              </a:ext>
            </a:extLst>
          </p:cNvPr>
          <p:cNvSpPr txBox="1"/>
          <p:nvPr/>
        </p:nvSpPr>
        <p:spPr>
          <a:xfrm>
            <a:off x="1384300" y="4617134"/>
            <a:ext cx="378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Dense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레이어에 입력되기 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0.2% Drop out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레이어 추가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7F0731E-4A8E-4FFE-A93B-411ABDE38989}"/>
              </a:ext>
            </a:extLst>
          </p:cNvPr>
          <p:cNvCxnSpPr>
            <a:cxnSpLocks/>
          </p:cNvCxnSpPr>
          <p:nvPr/>
        </p:nvCxnSpPr>
        <p:spPr>
          <a:xfrm flipV="1">
            <a:off x="8915400" y="3314700"/>
            <a:ext cx="0" cy="6210300"/>
          </a:xfrm>
          <a:prstGeom prst="line">
            <a:avLst/>
          </a:prstGeom>
          <a:ln w="57150">
            <a:solidFill>
              <a:srgbClr val="363C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">
            <a:extLst>
              <a:ext uri="{FF2B5EF4-FFF2-40B4-BE49-F238E27FC236}">
                <a16:creationId xmlns:a16="http://schemas.microsoft.com/office/drawing/2014/main" id="{3E3307CA-86C7-4BCB-B44A-C3E66C49EC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3273767"/>
            <a:ext cx="2895600" cy="787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270A93-E1F0-46B1-972C-BD0BBD4ED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5295905"/>
            <a:ext cx="6438916" cy="430636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D7AD078-369C-4B48-9B7C-B16B6F087C4A}"/>
              </a:ext>
            </a:extLst>
          </p:cNvPr>
          <p:cNvSpPr txBox="1"/>
          <p:nvPr/>
        </p:nvSpPr>
        <p:spPr>
          <a:xfrm>
            <a:off x="7635242" y="3428940"/>
            <a:ext cx="25603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구조상 차이점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2B91908-E885-4D13-BE37-C07412DFCF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4821" y="5370934"/>
            <a:ext cx="7411571" cy="4154066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C285B9-2455-459E-BBFA-D8D2F42A1BF1}"/>
              </a:ext>
            </a:extLst>
          </p:cNvPr>
          <p:cNvSpPr/>
          <p:nvPr/>
        </p:nvSpPr>
        <p:spPr>
          <a:xfrm>
            <a:off x="4060817" y="7644710"/>
            <a:ext cx="13716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AEDD46C-5E1A-4FBA-BB6A-3985071984DD}"/>
              </a:ext>
            </a:extLst>
          </p:cNvPr>
          <p:cNvCxnSpPr/>
          <p:nvPr/>
        </p:nvCxnSpPr>
        <p:spPr>
          <a:xfrm>
            <a:off x="3733800" y="5295905"/>
            <a:ext cx="609600" cy="23488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">
            <a:extLst>
              <a:ext uri="{FF2B5EF4-FFF2-40B4-BE49-F238E27FC236}">
                <a16:creationId xmlns:a16="http://schemas.microsoft.com/office/drawing/2014/main" id="{BF0D1E1D-49F5-4149-A7CE-FB81226D4A01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1863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workflow 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48" name="TextBox 15">
            <a:extLst>
              <a:ext uri="{FF2B5EF4-FFF2-40B4-BE49-F238E27FC236}">
                <a16:creationId xmlns:a16="http://schemas.microsoft.com/office/drawing/2014/main" id="{AAAE7465-6625-4AC7-8C6B-B1396ECE9C57}"/>
              </a:ext>
            </a:extLst>
          </p:cNvPr>
          <p:cNvSpPr txBox="1"/>
          <p:nvPr/>
        </p:nvSpPr>
        <p:spPr>
          <a:xfrm>
            <a:off x="1600200" y="3810000"/>
            <a:ext cx="3302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500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 예측 모델</a:t>
            </a:r>
            <a:endParaRPr lang="ko-KR" altLang="ko-KR" sz="2500" b="0" i="0" u="none" strike="noStrike" spc="-100" dirty="0">
              <a:solidFill>
                <a:srgbClr val="FCFCF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ABB2A4F-0F22-46D6-BC65-C5D6CA719CA4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E5368-8131-4FFA-9064-5741B40098A5}"/>
              </a:ext>
            </a:extLst>
          </p:cNvPr>
          <p:cNvSpPr/>
          <p:nvPr/>
        </p:nvSpPr>
        <p:spPr>
          <a:xfrm>
            <a:off x="7807325" y="8736409"/>
            <a:ext cx="2089150" cy="638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대화자 구분 모델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1F659A-1706-4F4A-B92F-27FBDA792B38}"/>
              </a:ext>
            </a:extLst>
          </p:cNvPr>
          <p:cNvSpPr/>
          <p:nvPr/>
        </p:nvSpPr>
        <p:spPr>
          <a:xfrm>
            <a:off x="5438775" y="5622131"/>
            <a:ext cx="2514600" cy="638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RD, RSW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CF0717-12EA-4784-854A-39D269829903}"/>
              </a:ext>
            </a:extLst>
          </p:cNvPr>
          <p:cNvSpPr/>
          <p:nvPr/>
        </p:nvSpPr>
        <p:spPr>
          <a:xfrm>
            <a:off x="4702175" y="6517481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폭력적 대화 데이터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C8406FD-168D-47ED-93FC-E8183CC387CE}"/>
              </a:ext>
            </a:extLst>
          </p:cNvPr>
          <p:cNvSpPr/>
          <p:nvPr/>
        </p:nvSpPr>
        <p:spPr>
          <a:xfrm>
            <a:off x="4702175" y="7583090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대화 데이터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DA71AD7-EBCC-4FE1-A020-E94EAF8B2924}"/>
              </a:ext>
            </a:extLst>
          </p:cNvPr>
          <p:cNvSpPr/>
          <p:nvPr/>
        </p:nvSpPr>
        <p:spPr>
          <a:xfrm>
            <a:off x="4702175" y="8661797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대화 데이터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89556E6-92C2-4243-9222-E6BC942D22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71244" y="5971778"/>
            <a:ext cx="576262" cy="5334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9B32520-52ED-4F98-B89F-75528C11C099}"/>
              </a:ext>
            </a:extLst>
          </p:cNvPr>
          <p:cNvCxnSpPr>
            <a:stCxn id="27" idx="3"/>
            <a:endCxn id="7" idx="1"/>
          </p:cNvCxnSpPr>
          <p:nvPr/>
        </p:nvCxnSpPr>
        <p:spPr>
          <a:xfrm>
            <a:off x="7204075" y="9055497"/>
            <a:ext cx="60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0D8B231-A749-4528-8DFF-B6A1603631BB}"/>
              </a:ext>
            </a:extLst>
          </p:cNvPr>
          <p:cNvSpPr/>
          <p:nvPr/>
        </p:nvSpPr>
        <p:spPr>
          <a:xfrm>
            <a:off x="8220075" y="5556647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폭력적 대화 증강 데이터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016238-3407-4971-85D0-902449EBC78A}"/>
              </a:ext>
            </a:extLst>
          </p:cNvPr>
          <p:cNvCxnSpPr>
            <a:endCxn id="40" idx="1"/>
          </p:cNvCxnSpPr>
          <p:nvPr/>
        </p:nvCxnSpPr>
        <p:spPr>
          <a:xfrm>
            <a:off x="7931150" y="5950347"/>
            <a:ext cx="2889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F8EFAA1-E39A-49DC-9CEF-6B77BBC3C46D}"/>
              </a:ext>
            </a:extLst>
          </p:cNvPr>
          <p:cNvSpPr/>
          <p:nvPr/>
        </p:nvSpPr>
        <p:spPr>
          <a:xfrm>
            <a:off x="1447800" y="6517481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폭력적 대화 데이터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1EDF0D5-4118-48E1-B245-32970BF45C98}"/>
              </a:ext>
            </a:extLst>
          </p:cNvPr>
          <p:cNvSpPr/>
          <p:nvPr/>
        </p:nvSpPr>
        <p:spPr>
          <a:xfrm>
            <a:off x="1447800" y="7583090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대화 데이터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F8E92D3-B758-4FA3-B89E-4175D3A95E0B}"/>
              </a:ext>
            </a:extLst>
          </p:cNvPr>
          <p:cNvSpPr/>
          <p:nvPr/>
        </p:nvSpPr>
        <p:spPr>
          <a:xfrm>
            <a:off x="3304681" y="6896100"/>
            <a:ext cx="2089149" cy="111998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z="1800" b="1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ko-KR" altLang="en-US" sz="1800" b="1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63FE888-247F-4392-99E0-EE2D5CDFD432}"/>
              </a:ext>
            </a:extLst>
          </p:cNvPr>
          <p:cNvSpPr/>
          <p:nvPr/>
        </p:nvSpPr>
        <p:spPr>
          <a:xfrm>
            <a:off x="10499725" y="8661797"/>
            <a:ext cx="2501900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대화 데이터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D86308-FC5B-49B6-9D42-7C218CB86EF6}"/>
              </a:ext>
            </a:extLst>
          </p:cNvPr>
          <p:cNvCxnSpPr/>
          <p:nvPr/>
        </p:nvCxnSpPr>
        <p:spPr>
          <a:xfrm>
            <a:off x="9896475" y="9062243"/>
            <a:ext cx="603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AC0A149-6B27-472C-8EDE-A6FEDF6211B3}"/>
              </a:ext>
            </a:extLst>
          </p:cNvPr>
          <p:cNvSpPr/>
          <p:nvPr/>
        </p:nvSpPr>
        <p:spPr>
          <a:xfrm>
            <a:off x="8759825" y="6764733"/>
            <a:ext cx="1962150" cy="14477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셔플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7693DD4D-2387-49B0-80D6-86C9E1A2B439}"/>
              </a:ext>
            </a:extLst>
          </p:cNvPr>
          <p:cNvSpPr/>
          <p:nvPr/>
        </p:nvSpPr>
        <p:spPr>
          <a:xfrm rot="21026865">
            <a:off x="6974051" y="7323051"/>
            <a:ext cx="2089149" cy="111998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b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샘플링</a:t>
            </a:r>
            <a:endParaRPr lang="ko-KR" altLang="en-US" sz="1800" b="1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A7F6AE-FAC5-448E-B386-186AF67B76ED}"/>
              </a:ext>
            </a:extLst>
          </p:cNvPr>
          <p:cNvCxnSpPr>
            <a:stCxn id="13" idx="3"/>
          </p:cNvCxnSpPr>
          <p:nvPr/>
        </p:nvCxnSpPr>
        <p:spPr>
          <a:xfrm>
            <a:off x="7204075" y="6911181"/>
            <a:ext cx="1555750" cy="1373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81C9399-1F06-41CC-8E36-FB9443470E74}"/>
              </a:ext>
            </a:extLst>
          </p:cNvPr>
          <p:cNvCxnSpPr>
            <a:cxnSpLocks/>
          </p:cNvCxnSpPr>
          <p:nvPr/>
        </p:nvCxnSpPr>
        <p:spPr>
          <a:xfrm>
            <a:off x="10023474" y="6357936"/>
            <a:ext cx="0" cy="406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791FECC-3B5B-4C52-BF9E-55F9BC20AA94}"/>
              </a:ext>
            </a:extLst>
          </p:cNvPr>
          <p:cNvSpPr/>
          <p:nvPr/>
        </p:nvSpPr>
        <p:spPr>
          <a:xfrm>
            <a:off x="12061825" y="6517481"/>
            <a:ext cx="1889798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 데이터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D434FB4-75D7-40AD-98D1-B0CC8F9182E3}"/>
              </a:ext>
            </a:extLst>
          </p:cNvPr>
          <p:cNvSpPr/>
          <p:nvPr/>
        </p:nvSpPr>
        <p:spPr>
          <a:xfrm>
            <a:off x="12061825" y="7583090"/>
            <a:ext cx="1889798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검증 데이터</a:t>
            </a: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70971132-3656-4CD8-AD94-99BFB8BBF951}"/>
              </a:ext>
            </a:extLst>
          </p:cNvPr>
          <p:cNvSpPr/>
          <p:nvPr/>
        </p:nvSpPr>
        <p:spPr>
          <a:xfrm>
            <a:off x="10525125" y="6764733"/>
            <a:ext cx="2043019" cy="14072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토큰화 </a:t>
            </a:r>
            <a:r>
              <a:rPr lang="en-US" altLang="ko-KR" b="1" dirty="0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b="1" dirty="0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altLang="ko-KR" b="1" dirty="0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분리</a:t>
            </a: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5E0B9F4D-838E-4C5D-BC26-E8514F9AF06C}"/>
              </a:ext>
            </a:extLst>
          </p:cNvPr>
          <p:cNvSpPr/>
          <p:nvPr/>
        </p:nvSpPr>
        <p:spPr>
          <a:xfrm>
            <a:off x="13451564" y="6930669"/>
            <a:ext cx="1000116" cy="109548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363C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  <a:endParaRPr lang="ko-KR" altLang="en-US" b="1" dirty="0">
              <a:solidFill>
                <a:srgbClr val="363C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6AF037FA-FEB1-4AAF-81E2-0D10D41A507E}"/>
              </a:ext>
            </a:extLst>
          </p:cNvPr>
          <p:cNvSpPr/>
          <p:nvPr/>
        </p:nvSpPr>
        <p:spPr>
          <a:xfrm rot="10800000">
            <a:off x="14329784" y="5295900"/>
            <a:ext cx="1920192" cy="387661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A94C5A-A3CB-4190-BFD0-00BEFBE1DBAB}"/>
              </a:ext>
            </a:extLst>
          </p:cNvPr>
          <p:cNvSpPr/>
          <p:nvPr/>
        </p:nvSpPr>
        <p:spPr>
          <a:xfrm>
            <a:off x="14232274" y="7137002"/>
            <a:ext cx="2089149" cy="638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koGPT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6C557B-290F-46BC-BE27-4DDE9F4F587B}"/>
              </a:ext>
            </a:extLst>
          </p:cNvPr>
          <p:cNvSpPr txBox="1"/>
          <p:nvPr/>
        </p:nvSpPr>
        <p:spPr>
          <a:xfrm>
            <a:off x="14928034" y="575029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7FFE268-A34F-4765-8380-15AFACC95874}"/>
              </a:ext>
            </a:extLst>
          </p:cNvPr>
          <p:cNvCxnSpPr>
            <a:stCxn id="51" idx="3"/>
          </p:cNvCxnSpPr>
          <p:nvPr/>
        </p:nvCxnSpPr>
        <p:spPr>
          <a:xfrm>
            <a:off x="13001625" y="9055497"/>
            <a:ext cx="1835150" cy="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3D5E1D2-E1A9-478C-9891-AD0B9A1B9501}"/>
              </a:ext>
            </a:extLst>
          </p:cNvPr>
          <p:cNvSpPr/>
          <p:nvPr/>
        </p:nvSpPr>
        <p:spPr>
          <a:xfrm>
            <a:off x="14451680" y="4346516"/>
            <a:ext cx="1676398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9E21C6-9834-187D-0ADB-8082E1415124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D8F8A042-72C2-852E-ECFC-9CC4CD5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6EEC0C6-21F9-C1CB-354D-5A5BE93221CB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79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06983-91B7-2D09-94DB-42C22631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B71AF4E9-0965-86BA-1C84-72E80019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A3D494C-6E32-831C-3399-B87F2338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A2902A-CE27-8301-1738-82FF880291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E67CAA8-AFE3-17D3-16B2-BEF7797BFC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B18BCFDF-8209-5FDF-6AAF-447538C80E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07F5F37A-40B3-4623-7812-0A295B5B4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1892DE9-3FC0-55A9-2BD0-F7A09EEE8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6AD2057-F4D4-A50F-21AE-41BF53E45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FEE5ED7-A35B-E110-C869-F5B91CDB2316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A7AC039E-2723-90EC-9C06-608AC6F40A10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22025968-8008-4900-43B7-A29B17EB6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38" name="TextBox 7">
            <a:extLst>
              <a:ext uri="{FF2B5EF4-FFF2-40B4-BE49-F238E27FC236}">
                <a16:creationId xmlns:a16="http://schemas.microsoft.com/office/drawing/2014/main" id="{0133C3A2-B6B5-895B-4667-904FED1D6D28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9A341A-4AC1-7A21-C171-F9C51F7A3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5758" y="3441700"/>
            <a:ext cx="8991600" cy="57837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5F3F5-0D78-1E8E-52AE-8F241EC6B393}"/>
              </a:ext>
            </a:extLst>
          </p:cNvPr>
          <p:cNvSpPr/>
          <p:nvPr/>
        </p:nvSpPr>
        <p:spPr>
          <a:xfrm>
            <a:off x="6690558" y="4013200"/>
            <a:ext cx="4724400" cy="11022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4B470E-E450-3576-C845-C934231D54D1}"/>
              </a:ext>
            </a:extLst>
          </p:cNvPr>
          <p:cNvCxnSpPr>
            <a:cxnSpLocks/>
          </p:cNvCxnSpPr>
          <p:nvPr/>
        </p:nvCxnSpPr>
        <p:spPr>
          <a:xfrm flipV="1">
            <a:off x="4902200" y="4940300"/>
            <a:ext cx="1651000" cy="1270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110DB3-A934-AE5A-894E-88A5F177D0C5}"/>
              </a:ext>
            </a:extLst>
          </p:cNvPr>
          <p:cNvSpPr txBox="1"/>
          <p:nvPr/>
        </p:nvSpPr>
        <p:spPr>
          <a:xfrm>
            <a:off x="2188962" y="6096684"/>
            <a:ext cx="42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줄바꿈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문자로 사용하여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화자와 청자의 문장을 분리하여 학습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D764B6AC-82CD-3912-CF25-19AA397270C2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토큰화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분리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363B51-7B7B-0B5B-22B6-64B31AF43AD7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E26245-2318-6350-774F-A8D275B0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7DD919CD-96F1-C131-5622-19A3884965E7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03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2607-FA24-8068-5068-B1F4AE41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9326159C-7DE0-6E12-D7AD-AAA9E61D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906289-A683-6E1D-6252-13EC795D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643485-4521-98D1-381D-5F61870446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950D4E-3211-7F0A-DDA4-2776F8A0379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45B12AED-893A-2A77-58EE-84CF336080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3E09382-71FE-C72E-720A-29D6B27BB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8D0A8BF-CE54-9E53-AF49-E286B0ED1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CCCE691-C04D-45FC-D81C-8EACAC48C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73032A6-EAA1-47B7-CE9A-706863BA54C4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8B2B6D82-32D1-481C-F388-A31D85821458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9780727B-2A85-F6F0-FBC4-1A5C9EF22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38" name="TextBox 7">
            <a:extLst>
              <a:ext uri="{FF2B5EF4-FFF2-40B4-BE49-F238E27FC236}">
                <a16:creationId xmlns:a16="http://schemas.microsoft.com/office/drawing/2014/main" id="{EF33854B-8D1E-26F6-EB2D-660A286535AA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A994BD-C9EF-2B44-D258-A0B4DF0B1D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3859" y="3479170"/>
            <a:ext cx="10572102" cy="46777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A0D3C-2C95-BCCA-2BE8-530945887410}"/>
              </a:ext>
            </a:extLst>
          </p:cNvPr>
          <p:cNvSpPr/>
          <p:nvPr/>
        </p:nvSpPr>
        <p:spPr>
          <a:xfrm>
            <a:off x="10337799" y="5384800"/>
            <a:ext cx="6168161" cy="7365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481E1CA-482D-2E4D-B45A-DD8E12428B63}"/>
              </a:ext>
            </a:extLst>
          </p:cNvPr>
          <p:cNvCxnSpPr>
            <a:cxnSpLocks/>
          </p:cNvCxnSpPr>
          <p:nvPr/>
        </p:nvCxnSpPr>
        <p:spPr>
          <a:xfrm>
            <a:off x="4953000" y="5753100"/>
            <a:ext cx="5384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D8AD32-564C-BAF3-6293-9885587090FD}"/>
              </a:ext>
            </a:extLst>
          </p:cNvPr>
          <p:cNvSpPr txBox="1"/>
          <p:nvPr/>
        </p:nvSpPr>
        <p:spPr>
          <a:xfrm>
            <a:off x="2285999" y="5417864"/>
            <a:ext cx="332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 모델을 다중 분류 모델로 바꾸기 위한 클래스 활용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44A2663A-DBE3-AF57-9889-2789018128D4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생성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A8BDD7-3190-F18B-E70F-18819B131BA4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721100"/>
            <a:chExt cx="3797300" cy="7874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56988A12-337D-C627-EEB8-11E83833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4300" y="37211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09A7E953-4F3F-A007-9F82-A94E1BD53294}"/>
                </a:ext>
              </a:extLst>
            </p:cNvPr>
            <p:cNvSpPr txBox="1"/>
            <p:nvPr/>
          </p:nvSpPr>
          <p:spPr>
            <a:xfrm>
              <a:off x="1631950" y="38989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847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C2E726DE-7728-40C1-8768-B3DA18C69F08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654B47-2A2E-4291-B6BA-4C82A5E56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7500" y="3727792"/>
            <a:ext cx="8166100" cy="5768251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A0854-2554-44F2-8814-CA7A7069081A}"/>
              </a:ext>
            </a:extLst>
          </p:cNvPr>
          <p:cNvSpPr/>
          <p:nvPr/>
        </p:nvSpPr>
        <p:spPr>
          <a:xfrm>
            <a:off x="5397500" y="4829174"/>
            <a:ext cx="8166100" cy="4667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98775EA-4CDC-4571-A8E2-9277AE1E8472}"/>
              </a:ext>
            </a:extLst>
          </p:cNvPr>
          <p:cNvCxnSpPr/>
          <p:nvPr/>
        </p:nvCxnSpPr>
        <p:spPr>
          <a:xfrm flipV="1">
            <a:off x="4038600" y="6515100"/>
            <a:ext cx="1358900" cy="990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30771D1-36C1-43AC-B727-2155C5C7FE5C}"/>
              </a:ext>
            </a:extLst>
          </p:cNvPr>
          <p:cNvSpPr txBox="1"/>
          <p:nvPr/>
        </p:nvSpPr>
        <p:spPr>
          <a:xfrm>
            <a:off x="682625" y="7612556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Checkpoint accuracy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잘못 입력되어 최적 가중치 저장이 안되었음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F21D0-38DD-44BD-B7BA-B53423F78999}"/>
              </a:ext>
            </a:extLst>
          </p:cNvPr>
          <p:cNvSpPr txBox="1"/>
          <p:nvPr/>
        </p:nvSpPr>
        <p:spPr>
          <a:xfrm>
            <a:off x="13779500" y="487787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최적 적합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8387B4-22F3-43B3-9C0A-1F0F029DBBB3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5397500" y="6591300"/>
            <a:ext cx="4813300" cy="206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A4C9A2-CF18-D831-6EFA-4E15DE640B64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543300"/>
            <a:chExt cx="3797300" cy="7874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57421047-71DE-59F6-3CD2-C9EC0191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543300"/>
              <a:ext cx="3797300" cy="78740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AB06F61-C81F-3F15-4EAB-36F2EF10B15E}"/>
                </a:ext>
              </a:extLst>
            </p:cNvPr>
            <p:cNvSpPr txBox="1"/>
            <p:nvPr/>
          </p:nvSpPr>
          <p:spPr>
            <a:xfrm>
              <a:off x="1631950" y="37211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270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F4CC510-8E2F-407D-9733-C8078717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800425"/>
            <a:ext cx="11469621" cy="420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C2E726DE-7728-40C1-8768-B3DA18C69F08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7D217C0-6747-4301-BE86-14AD72947B8D}"/>
              </a:ext>
            </a:extLst>
          </p:cNvPr>
          <p:cNvSpPr/>
          <p:nvPr/>
        </p:nvSpPr>
        <p:spPr>
          <a:xfrm>
            <a:off x="6553200" y="7272787"/>
            <a:ext cx="228600" cy="46151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28DFD-272B-4657-B450-6C4BCFBA2F4C}"/>
              </a:ext>
            </a:extLst>
          </p:cNvPr>
          <p:cNvSpPr txBox="1"/>
          <p:nvPr/>
        </p:nvSpPr>
        <p:spPr>
          <a:xfrm>
            <a:off x="6202468" y="685909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Epoch 3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83E2D476-0A8D-4B29-90C4-BF91A8C5A076}"/>
              </a:ext>
            </a:extLst>
          </p:cNvPr>
          <p:cNvSpPr/>
          <p:nvPr/>
        </p:nvSpPr>
        <p:spPr>
          <a:xfrm rot="10800000">
            <a:off x="12152206" y="5721230"/>
            <a:ext cx="228600" cy="46151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CD8F5-1B1A-4F12-8080-EC377CB316E0}"/>
              </a:ext>
            </a:extLst>
          </p:cNvPr>
          <p:cNvSpPr txBox="1"/>
          <p:nvPr/>
        </p:nvSpPr>
        <p:spPr>
          <a:xfrm>
            <a:off x="11887200" y="621030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Epoch 3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4AB5F8-09C6-664A-B9AA-098BADA661E5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543300"/>
            <a:chExt cx="3797300" cy="787400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6D674612-CC3E-B4CE-1475-36DD5587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543300"/>
              <a:ext cx="3797300" cy="787400"/>
            </a:xfrm>
            <a:prstGeom prst="rect">
              <a:avLst/>
            </a:prstGeom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61AE82BB-E6B5-E400-A8E8-D9FB0520C75E}"/>
                </a:ext>
              </a:extLst>
            </p:cNvPr>
            <p:cNvSpPr txBox="1"/>
            <p:nvPr/>
          </p:nvSpPr>
          <p:spPr>
            <a:xfrm>
              <a:off x="1631950" y="37211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6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C47ECB5-439C-10AE-87D0-AECE1B5CAB71}"/>
              </a:ext>
            </a:extLst>
          </p:cNvPr>
          <p:cNvSpPr txBox="1"/>
          <p:nvPr/>
        </p:nvSpPr>
        <p:spPr>
          <a:xfrm>
            <a:off x="7505700" y="2019300"/>
            <a:ext cx="48387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수집 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: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 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제공 데이터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82C7BF-C046-410C-56D0-35FF6E1E4B7A}"/>
              </a:ext>
            </a:extLst>
          </p:cNvPr>
          <p:cNvGrpSpPr/>
          <p:nvPr/>
        </p:nvGrpSpPr>
        <p:grpSpPr>
          <a:xfrm>
            <a:off x="7874000" y="3695700"/>
            <a:ext cx="2540000" cy="584200"/>
            <a:chOff x="1879600" y="3619500"/>
            <a:chExt cx="2540000" cy="584200"/>
          </a:xfrm>
        </p:grpSpPr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42116CC4-0CD6-C97D-C7E1-5F154F62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9600" y="3619500"/>
              <a:ext cx="2540000" cy="584200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6AD9C1DA-107B-9E8E-BFCE-88FC11E0EFEB}"/>
                </a:ext>
              </a:extLst>
            </p:cNvPr>
            <p:cNvSpPr txBox="1"/>
            <p:nvPr/>
          </p:nvSpPr>
          <p:spPr>
            <a:xfrm>
              <a:off x="2108200" y="3721100"/>
              <a:ext cx="20574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pc="-100" dirty="0" err="1">
                  <a:solidFill>
                    <a:srgbClr val="FCFCFC"/>
                  </a:solidFill>
                  <a:latin typeface="Pretendard Medium"/>
                  <a:ea typeface="Pretendard Medium"/>
                </a:rPr>
                <a:t>DKTC_train</a:t>
              </a:r>
              <a:r>
                <a:rPr lang="en-US" altLang="ko-KR" spc="-100" dirty="0">
                  <a:solidFill>
                    <a:srgbClr val="FCFCFC"/>
                  </a:solidFill>
                  <a:latin typeface="Pretendard Medium"/>
                  <a:ea typeface="Pretendard Medium"/>
                </a:rPr>
                <a:t> data</a:t>
              </a:r>
              <a:endParaRPr lang="ko-KR" sz="18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</p:grpSp>
      <p:pic>
        <p:nvPicPr>
          <p:cNvPr id="29" name="Picture 16">
            <a:extLst>
              <a:ext uri="{FF2B5EF4-FFF2-40B4-BE49-F238E27FC236}">
                <a16:creationId xmlns:a16="http://schemas.microsoft.com/office/drawing/2014/main" id="{CC62EF65-EDDC-927E-8B5F-2DE19BA2E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7000"/>
          </a:blip>
          <a:stretch>
            <a:fillRect/>
          </a:stretch>
        </p:blipFill>
        <p:spPr>
          <a:xfrm>
            <a:off x="5422900" y="4648200"/>
            <a:ext cx="7442200" cy="495300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31C0392-3EB1-2439-A673-F6D25222E73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115276" y="4279900"/>
            <a:ext cx="28724" cy="2702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BBA7064-247B-CC3A-7CE7-2F11C2E38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413250"/>
            <a:ext cx="4978400" cy="3111500"/>
          </a:xfrm>
          <a:prstGeom prst="rect">
            <a:avLst/>
          </a:prstGeom>
        </p:spPr>
      </p:pic>
      <p:pic>
        <p:nvPicPr>
          <p:cNvPr id="19" name="그림 18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65633BE3-FF45-A0D2-D59B-5C6738D783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95" y="7016558"/>
            <a:ext cx="5167410" cy="1854333"/>
          </a:xfrm>
          <a:prstGeom prst="rect">
            <a:avLst/>
          </a:prstGeom>
        </p:spPr>
      </p:pic>
      <p:pic>
        <p:nvPicPr>
          <p:cNvPr id="24" name="그림 23" descr="스크린샷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3BA348B9-C891-254A-DD94-7C9500066C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5" y="4241800"/>
            <a:ext cx="4431695" cy="3454400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287AA6C0-B1B1-EE01-83E0-23952CF52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2827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6000" b="0" i="0" u="none" strike="noStrike" spc="-200" dirty="0">
                <a:solidFill>
                  <a:srgbClr val="000000"/>
                </a:solidFill>
                <a:ea typeface="Pretendard SemiBold"/>
              </a:rPr>
              <a:t>새로운 시도</a:t>
            </a:r>
            <a:endParaRPr lang="ko-KR" sz="6000" b="0" i="0" u="none" strike="noStrike" spc="-200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69" name="TextBox 16">
            <a:extLst>
              <a:ext uri="{FF2B5EF4-FFF2-40B4-BE49-F238E27FC236}">
                <a16:creationId xmlns:a16="http://schemas.microsoft.com/office/drawing/2014/main" id="{9CEA1C84-5682-439D-93E4-845E5FC97F75}"/>
              </a:ext>
            </a:extLst>
          </p:cNvPr>
          <p:cNvSpPr txBox="1"/>
          <p:nvPr/>
        </p:nvSpPr>
        <p:spPr>
          <a:xfrm>
            <a:off x="2286000" y="4711700"/>
            <a:ext cx="136525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en-US" altLang="ko-KR" sz="2500" spc="-100" dirty="0">
                <a:solidFill>
                  <a:srgbClr val="34343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Submission :</a:t>
            </a:r>
            <a:endParaRPr lang="en-US" altLang="ko-KR" sz="2500" b="0" i="0" u="none" strike="noStrike" spc="-100" dirty="0">
              <a:solidFill>
                <a:srgbClr val="34343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EC016E10-0CEF-2AC8-23DB-DC55EC79D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C2E726DE-7728-40C1-8768-B3DA18C69F08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 dirty="0">
                <a:solidFill>
                  <a:srgbClr val="4081ED"/>
                </a:solidFill>
                <a:latin typeface="Pretendard SemiBold"/>
              </a:rPr>
              <a:t>0</a:t>
            </a:r>
            <a:r>
              <a:rPr lang="en-US" sz="6600" spc="100" dirty="0">
                <a:solidFill>
                  <a:srgbClr val="4081ED"/>
                </a:solidFill>
                <a:latin typeface="Pretendard SemiBold"/>
              </a:rPr>
              <a:t>6</a:t>
            </a:r>
            <a:endParaRPr lang="en-US" sz="6600" b="0" i="0" u="none" strike="noStrike" spc="100" dirty="0">
              <a:solidFill>
                <a:srgbClr val="4081ED"/>
              </a:solidFill>
              <a:latin typeface="Pretendard Semi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C6C76E-8254-480D-887A-97D4CBEDB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5389" y="4711699"/>
            <a:ext cx="7499227" cy="47843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F4CDD15-8C9F-23E2-5FAB-48E57BBD4D9F}"/>
              </a:ext>
            </a:extLst>
          </p:cNvPr>
          <p:cNvGrpSpPr/>
          <p:nvPr/>
        </p:nvGrpSpPr>
        <p:grpSpPr>
          <a:xfrm>
            <a:off x="1384300" y="3543300"/>
            <a:ext cx="3797300" cy="787400"/>
            <a:chOff x="1384300" y="3543300"/>
            <a:chExt cx="3797300" cy="787400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CE6D34D7-BDBA-427F-D50F-B6C33E562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4300" y="3543300"/>
              <a:ext cx="3797300" cy="787400"/>
            </a:xfrm>
            <a:prstGeom prst="rect">
              <a:avLst/>
            </a:prstGeom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61A6522-2A0D-235F-9CD0-0DD479F8BA22}"/>
                </a:ext>
              </a:extLst>
            </p:cNvPr>
            <p:cNvSpPr txBox="1"/>
            <p:nvPr/>
          </p:nvSpPr>
          <p:spPr>
            <a:xfrm>
              <a:off x="1631950" y="3721100"/>
              <a:ext cx="3302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ko-KR" altLang="en-US" sz="2500" spc="-100" dirty="0">
                  <a:solidFill>
                    <a:srgbClr val="FCFCF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예측 모델</a:t>
              </a:r>
              <a:endParaRPr lang="ko-KR" altLang="ko-KR" sz="2500" b="0" i="0" u="none" strike="noStrike" spc="-100" dirty="0">
                <a:solidFill>
                  <a:srgbClr val="FCFCF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27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회고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1461E5FA-6195-486F-DC21-AEC07726048B}"/>
              </a:ext>
            </a:extLst>
          </p:cNvPr>
          <p:cNvSpPr txBox="1"/>
          <p:nvPr/>
        </p:nvSpPr>
        <p:spPr>
          <a:xfrm>
            <a:off x="1765300" y="3543300"/>
            <a:ext cx="144713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인터넷에서 수집한 대화와 실생활에서 수집한 대화의 차이 보간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말투나 사용하는 단어 등을 통일하거나 처치해 학습을 용이하게 만드는 텍스트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전처리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기법 찾기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r>
              <a:rPr lang="en-US" altLang="ko-KR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Fine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Tuning</a:t>
            </a:r>
            <a:endParaRPr lang="ko-KR" altLang="en-US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대화자 구분이 잘 적용될 수 있도록 더 많은 데이터를 이용하여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Fine Tuning</a:t>
            </a:r>
            <a:endParaRPr lang="ko-KR" altLang="en-US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W&amp;B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를 활용해서 모델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Fine Tuning</a:t>
            </a:r>
          </a:p>
          <a:p>
            <a:pPr lvl="0">
              <a:lnSpc>
                <a:spcPct val="133630"/>
              </a:lnSpc>
            </a:pP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설명가능한 인공지능</a:t>
            </a:r>
            <a:r>
              <a:rPr lang="en-US" altLang="ko-KR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(XAI) </a:t>
            </a: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활용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분류 문제의 근거가 되는 텍스트 토큰 확인 가능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(LIME)</a:t>
            </a: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22D924-022C-60F9-E8D9-628C5C87E4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955645"/>
            <a:ext cx="7142135" cy="2302655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3C2E1129-FA31-6DE3-1E9F-E56CA5E46A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회고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1461E5FA-6195-486F-DC21-AEC07726048B}"/>
              </a:ext>
            </a:extLst>
          </p:cNvPr>
          <p:cNvSpPr txBox="1"/>
          <p:nvPr/>
        </p:nvSpPr>
        <p:spPr>
          <a:xfrm>
            <a:off x="1765300" y="3543300"/>
            <a:ext cx="14471385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다양한 문제 정의 방식 시도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폭력적 대화와 일반 대화를 우선 분류하고 이후 폭력적 대화를 유형별로 분류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 내용은 가해자의 발화에서 뚜렷하게 드러나므로 가해자 발언을 통해 패턴 학습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914400" lvl="1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 대화를 위주로 대화자 구분 모델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Fine Tuning</a:t>
            </a:r>
          </a:p>
          <a:p>
            <a:pPr marL="914400" lvl="1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일반 대화 분류 시 대화자 구분하지 않고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폭력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class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분류 시 대화자 구분 사용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33630"/>
              </a:lnSpc>
            </a:pPr>
            <a:r>
              <a:rPr lang="ko-KR" altLang="en-US" sz="3000" b="1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더 다양한 모델 시도</a:t>
            </a:r>
            <a:endParaRPr lang="en-US" altLang="ko-KR" sz="3000" b="1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충분한 메모리 확보 후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LLM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기반 고용량 모델 기용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(e.g. Llama, …)</a:t>
            </a:r>
            <a:endParaRPr lang="ko-KR" altLang="en-US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457200" lvl="0" indent="-4572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Stacking,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Voting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등의 앙상블 기법 기용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3C2E1129-FA31-6DE3-1E9F-E56CA5E46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1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3C2E1129-FA31-6DE3-1E9F-E56CA5E46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094B3-DC01-49D5-BE3D-B1D70EBE3CC7}"/>
              </a:ext>
            </a:extLst>
          </p:cNvPr>
          <p:cNvSpPr txBox="1"/>
          <p:nvPr/>
        </p:nvSpPr>
        <p:spPr>
          <a:xfrm>
            <a:off x="5920262" y="3566145"/>
            <a:ext cx="643477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/>
              <a:t>Q &amp; A</a:t>
            </a:r>
            <a:endParaRPr lang="ko-KR" alt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2277352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448D-DED6-3995-BA8D-D6BBE2D6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DA84FB-5B84-251F-DF1F-6097CD53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0653D7-D5E9-2CE6-6945-E133C99C973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D9E7D5-802D-AE67-F183-4D7033427A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EDF38B7-FF52-E3D4-7D52-5D80BF3527A2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1E7CAE-6707-FA02-3A20-B849D437BE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8EF8EB6-69F4-46A3-A0E7-BE700E7A48C7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57C8F67-288D-7BDC-2754-DB21E53B4C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8BB1E424-6ACE-1EFF-B7CE-CE29D228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DBB115-E9D6-5792-B4DC-5434C4EF4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7B42E33-E68A-7B42-ECD9-33D7DAF01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11CE185-0BAB-C518-F94C-9C2E961C295D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9DF63F3-AF70-D3D8-1568-835F64DC8CAC}"/>
              </a:ext>
            </a:extLst>
          </p:cNvPr>
          <p:cNvSpPr txBox="1"/>
          <p:nvPr/>
        </p:nvSpPr>
        <p:spPr>
          <a:xfrm>
            <a:off x="7505700" y="2019300"/>
            <a:ext cx="49149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수집 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: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수집한 데이터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1981E6F-C1B0-4119-CDDD-391059B7C6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23" y="6982664"/>
            <a:ext cx="7693706" cy="143743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387A57-0081-CA5E-9174-F82B3F666448}"/>
              </a:ext>
            </a:extLst>
          </p:cNvPr>
          <p:cNvGrpSpPr/>
          <p:nvPr/>
        </p:nvGrpSpPr>
        <p:grpSpPr>
          <a:xfrm>
            <a:off x="7874000" y="3695700"/>
            <a:ext cx="2540000" cy="584200"/>
            <a:chOff x="1879600" y="3619500"/>
            <a:chExt cx="2540000" cy="584200"/>
          </a:xfrm>
        </p:grpSpPr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4DB15A54-AB12-864D-4827-86AA08AEF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9600" y="3619500"/>
              <a:ext cx="2540000" cy="584200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7B3A9CEA-8AF1-69B5-1DBE-DB0A2A19B144}"/>
                </a:ext>
              </a:extLst>
            </p:cNvPr>
            <p:cNvSpPr txBox="1"/>
            <p:nvPr/>
          </p:nvSpPr>
          <p:spPr>
            <a:xfrm>
              <a:off x="2108200" y="3721100"/>
              <a:ext cx="20574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6240"/>
                </a:lnSpc>
              </a:pPr>
              <a:r>
                <a:rPr lang="en-US" altLang="ko-KR" spc="-100" dirty="0">
                  <a:solidFill>
                    <a:srgbClr val="FCFCFC"/>
                  </a:solidFill>
                  <a:latin typeface="Pretendard Medium"/>
                  <a:ea typeface="Pretendard Medium"/>
                </a:rPr>
                <a:t>AIHUB</a:t>
              </a:r>
              <a:endParaRPr lang="ko-KR" sz="1800" b="0" i="0" u="none" strike="noStrike" spc="-100" dirty="0">
                <a:solidFill>
                  <a:srgbClr val="FCFCFC"/>
                </a:solidFill>
                <a:ea typeface="Pretendard Medium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B94255-5651-5187-D124-2507EA3CDA4A}"/>
              </a:ext>
            </a:extLst>
          </p:cNvPr>
          <p:cNvGrpSpPr/>
          <p:nvPr/>
        </p:nvGrpSpPr>
        <p:grpSpPr>
          <a:xfrm>
            <a:off x="2438400" y="5105143"/>
            <a:ext cx="13353752" cy="1437436"/>
            <a:chOff x="1752600" y="4655175"/>
            <a:chExt cx="13353752" cy="1437436"/>
          </a:xfrm>
        </p:grpSpPr>
        <p:pic>
          <p:nvPicPr>
            <p:cNvPr id="15" name="그림 14" descr="텍스트, 폰트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5501EBE8-7B79-3A7A-D8C8-11526D3B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4655175"/>
              <a:ext cx="6286202" cy="1437436"/>
            </a:xfrm>
            <a:prstGeom prst="rect">
              <a:avLst/>
            </a:prstGeom>
          </p:spPr>
        </p:pic>
        <p:pic>
          <p:nvPicPr>
            <p:cNvPr id="27" name="그림 2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2CEC7141-0525-4D81-209D-F9EA0F6F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4655175"/>
              <a:ext cx="6286202" cy="1436846"/>
            </a:xfrm>
            <a:prstGeom prst="rect">
              <a:avLst/>
            </a:prstGeom>
          </p:spPr>
        </p:pic>
      </p:grpSp>
      <p:pic>
        <p:nvPicPr>
          <p:cNvPr id="29" name="Picture 16">
            <a:extLst>
              <a:ext uri="{FF2B5EF4-FFF2-40B4-BE49-F238E27FC236}">
                <a16:creationId xmlns:a16="http://schemas.microsoft.com/office/drawing/2014/main" id="{F394B1B6-89EF-BBA1-0DFF-058F25B1800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7000"/>
          </a:blip>
          <a:stretch>
            <a:fillRect/>
          </a:stretch>
        </p:blipFill>
        <p:spPr>
          <a:xfrm>
            <a:off x="5422900" y="4648200"/>
            <a:ext cx="7442200" cy="495300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CEFA0604-4771-61FB-68D4-FCC169FE19E5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flipH="1">
            <a:off x="9115276" y="4279900"/>
            <a:ext cx="28724" cy="2702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8">
            <a:extLst>
              <a:ext uri="{FF2B5EF4-FFF2-40B4-BE49-F238E27FC236}">
                <a16:creationId xmlns:a16="http://schemas.microsoft.com/office/drawing/2014/main" id="{918E846F-196B-82D7-2EDA-5EFBB5F690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71C-4A81-2FCD-5616-E4661F40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098018-49EF-831A-D673-075F45E5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D2792C-917E-86C1-FDC2-6F905815CD9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70E7CA-14A3-AEE6-7062-50A7D671ED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C599FEB-FB06-A018-305F-AEB33AF44007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7AF9C69-2CB0-EC6B-95B8-FA1CE6A6BC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8C5A1CE-37FA-850B-5C12-19EF220C256B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B805BDB-B7DF-969B-A7C4-FBE79687AB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7D722192-9D78-1E4F-7936-2F1F8B16E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BB23E49-2AE2-FBD9-B8D8-8ED97598B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C713C1B-37E8-DD7B-2527-B33ECF837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616A771-7307-6C57-C0F3-63CC8B9DED47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24853CC-1453-C108-E1EB-A65F25C3D75D}"/>
              </a:ext>
            </a:extLst>
          </p:cNvPr>
          <p:cNvSpPr txBox="1"/>
          <p:nvPr/>
        </p:nvSpPr>
        <p:spPr>
          <a:xfrm>
            <a:off x="75057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확인 및 분석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52DB462-FB97-0E89-D28B-451019FD24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600000"/>
            <a:ext cx="7707430" cy="1440000"/>
          </a:xfrm>
          <a:prstGeom prst="rect">
            <a:avLst/>
          </a:prstGeom>
        </p:spPr>
      </p:pic>
      <p:pic>
        <p:nvPicPr>
          <p:cNvPr id="17" name="그림 16" descr="텍스트, 메뉴, 문서, 번호이(가) 표시된 사진&#10;&#10;자동 생성된 설명">
            <a:extLst>
              <a:ext uri="{FF2B5EF4-FFF2-40B4-BE49-F238E27FC236}">
                <a16:creationId xmlns:a16="http://schemas.microsoft.com/office/drawing/2014/main" id="{293C5F98-C64C-FF3C-1D3D-8F5524E1C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5461745"/>
            <a:ext cx="7772400" cy="3890437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48AC6154-E8D3-7911-0A99-F902660DD37D}"/>
              </a:ext>
            </a:extLst>
          </p:cNvPr>
          <p:cNvSpPr txBox="1"/>
          <p:nvPr/>
        </p:nvSpPr>
        <p:spPr>
          <a:xfrm>
            <a:off x="10668000" y="3695700"/>
            <a:ext cx="556868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ea typeface="Pretendard Regular"/>
              </a:rPr>
              <a:t>대화가 아닌 행은 잘라낸 후 사용</a:t>
            </a:r>
            <a:endParaRPr lang="en-US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85A44864-2E2D-4DFA-9ACA-956C1EB52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3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75B5-3F66-0693-DF30-EDBFA8F79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B2E6F2-594B-619D-26E7-BB93027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86D9AE-48F6-ED06-7C0D-B5519433C6B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5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8635A4-76B3-41C1-E853-0EB6867D98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1FB43E6-CDBF-23EF-72B0-337BD3F0A39E}"/>
              </a:ext>
            </a:extLst>
          </p:cNvPr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EDA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F0A0415-2785-E1A3-EE04-DDDF765C26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4220066-419D-DD6F-7E3A-C83979133980}"/>
              </a:ext>
            </a:extLst>
          </p:cNvPr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54D956B-0648-B7F5-5F70-F4F2B579DC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8367F1B4-AB1F-6377-F95B-2E307211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32DEC5-42A7-0966-0FC9-5D7611104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75E8A73-5779-96A7-CD34-F899D2AA3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76C7851-C9EE-8F32-0D7D-835B73B1E7D4}"/>
              </a:ext>
            </a:extLst>
          </p:cNvPr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37522BE-DA8F-2650-F16C-B654A32816BF}"/>
              </a:ext>
            </a:extLst>
          </p:cNvPr>
          <p:cNvSpPr txBox="1"/>
          <p:nvPr/>
        </p:nvSpPr>
        <p:spPr>
          <a:xfrm>
            <a:off x="75057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i="0" u="none" strike="noStrike" spc="100" dirty="0">
                <a:solidFill>
                  <a:srgbClr val="4081ED"/>
                </a:solidFill>
                <a:latin typeface="Pretendard Regular"/>
              </a:rPr>
              <a:t>2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데이터 확인 및 분석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A00824C-EDCC-68E5-A5E3-E1C30A86E4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600000"/>
            <a:ext cx="6300001" cy="14400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3C6086CE-4E24-09DD-E309-463A64D6715B}"/>
              </a:ext>
            </a:extLst>
          </p:cNvPr>
          <p:cNvSpPr txBox="1"/>
          <p:nvPr/>
        </p:nvSpPr>
        <p:spPr>
          <a:xfrm>
            <a:off x="10668000" y="3695700"/>
            <a:ext cx="5568685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분석에 방해될 수 있는</a:t>
            </a:r>
            <a:r>
              <a:rPr lang="ko-KR" altLang="en-US" sz="3000" b="0" i="0" u="none" strike="noStrike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토큰 확인</a:t>
            </a:r>
            <a:endParaRPr lang="en-US" sz="3000" b="0" i="0" u="none" strike="noStrike" spc="-100" dirty="0">
              <a:solidFill>
                <a:srgbClr val="343434">
                  <a:alpha val="67059"/>
                </a:srgbClr>
              </a:solidFill>
              <a:latin typeface="Pretendard Regular"/>
            </a:endParaRPr>
          </a:p>
        </p:txBody>
      </p:sp>
      <p:pic>
        <p:nvPicPr>
          <p:cNvPr id="19" name="그림 18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2AED43BB-3206-654B-DE63-AA55F35C0D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710510"/>
            <a:ext cx="7772400" cy="301439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E3487095-3ED6-A4B5-ABEC-D4ADEBA03B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124961A-45CB-1DE5-E307-055FC70784BB}"/>
              </a:ext>
            </a:extLst>
          </p:cNvPr>
          <p:cNvCxnSpPr>
            <a:cxnSpLocks/>
          </p:cNvCxnSpPr>
          <p:nvPr/>
        </p:nvCxnSpPr>
        <p:spPr>
          <a:xfrm>
            <a:off x="5410200" y="7048500"/>
            <a:ext cx="121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6119C8F-2342-5B0F-A4D7-BE1B628F5AA5}"/>
              </a:ext>
            </a:extLst>
          </p:cNvPr>
          <p:cNvCxnSpPr/>
          <p:nvPr/>
        </p:nvCxnSpPr>
        <p:spPr>
          <a:xfrm>
            <a:off x="7272600" y="8115300"/>
            <a:ext cx="57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7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33400"/>
            <a:ext cx="16954500" cy="698500"/>
          </a:xfrm>
          <a:prstGeom prst="rect">
            <a:avLst/>
          </a:prstGeom>
          <a:effectLst>
            <a:outerShdw blurRad="13467" dist="64729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16979900" cy="8445500"/>
          </a:xfrm>
          <a:prstGeom prst="rect">
            <a:avLst/>
          </a:prstGeom>
          <a:effectLst>
            <a:outerShdw blurRad="1955464" dist="779980" dir="2700000">
              <a:srgbClr val="000000">
                <a:alpha val="1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384300" y="3086100"/>
            <a:ext cx="155194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0300" y="1841500"/>
            <a:ext cx="735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6000" b="0" i="0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765300"/>
            <a:ext cx="1498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6600" b="0" i="0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736600"/>
            <a:ext cx="254000" cy="26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749300"/>
            <a:ext cx="1930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CFCFC"/>
                </a:solidFill>
                <a:latin typeface="Pretendard SemiBold"/>
              </a:rPr>
              <a:t>AIFFEL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1883AB6-0E23-350A-75AC-65F05888FABE}"/>
              </a:ext>
            </a:extLst>
          </p:cNvPr>
          <p:cNvSpPr txBox="1"/>
          <p:nvPr/>
        </p:nvSpPr>
        <p:spPr>
          <a:xfrm>
            <a:off x="7962900" y="2019300"/>
            <a:ext cx="3238500" cy="647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000" b="1" i="0" u="none" strike="noStrike" spc="100" dirty="0" err="1">
                <a:solidFill>
                  <a:srgbClr val="4081ED"/>
                </a:solidFill>
                <a:ea typeface="Pretendard Regular"/>
              </a:rPr>
              <a:t>ㅣ</a:t>
            </a:r>
            <a:r>
              <a:rPr lang="en-US" sz="2000" b="1" i="0" u="none" strike="noStrike" spc="100" dirty="0">
                <a:solidFill>
                  <a:srgbClr val="4081ED"/>
                </a:solidFill>
                <a:latin typeface="Pretendard Regular"/>
              </a:rPr>
              <a:t> </a:t>
            </a:r>
            <a:r>
              <a:rPr lang="en-US" altLang="ko-KR" sz="2000" b="1" spc="100" dirty="0">
                <a:solidFill>
                  <a:srgbClr val="4081ED"/>
                </a:solidFill>
                <a:latin typeface="Pretendard Regular"/>
              </a:rPr>
              <a:t>1)</a:t>
            </a:r>
            <a:r>
              <a:rPr lang="ko-KR" altLang="en-US" sz="2000" b="1" spc="100" dirty="0">
                <a:solidFill>
                  <a:srgbClr val="4081ED"/>
                </a:solidFill>
                <a:latin typeface="Pretendard Regular"/>
              </a:rPr>
              <a:t> 기본 </a:t>
            </a:r>
            <a:r>
              <a:rPr lang="ko-KR" altLang="en-US" sz="2000" b="1" spc="100" dirty="0" err="1">
                <a:solidFill>
                  <a:srgbClr val="4081ED"/>
                </a:solidFill>
                <a:latin typeface="Pretendard Regular"/>
              </a:rPr>
              <a:t>전처리</a:t>
            </a:r>
            <a:endParaRPr lang="en-US" sz="2000" b="1" i="0" u="none" strike="noStrike" spc="100" dirty="0">
              <a:solidFill>
                <a:srgbClr val="4081ED"/>
              </a:solidFill>
              <a:latin typeface="Pretendard Regular"/>
            </a:endParaRPr>
          </a:p>
        </p:txBody>
      </p:sp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6500DED-D2DF-E65D-6017-25576D193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01" y="5458972"/>
            <a:ext cx="10753799" cy="3519928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62C3F3CE-9E02-2607-01A9-3A073DE15F92}"/>
              </a:ext>
            </a:extLst>
          </p:cNvPr>
          <p:cNvSpPr txBox="1"/>
          <p:nvPr/>
        </p:nvSpPr>
        <p:spPr>
          <a:xfrm>
            <a:off x="1536701" y="3695700"/>
            <a:ext cx="12884324" cy="495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remove_nan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()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결측치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 제거 함수</a:t>
            </a:r>
            <a:endParaRPr lang="en-US" altLang="ko-KR" sz="3000" spc="-100" dirty="0">
              <a:solidFill>
                <a:srgbClr val="343434">
                  <a:alpha val="67059"/>
                </a:srgbClr>
              </a:solidFill>
              <a:latin typeface="Pretendard Regular"/>
              <a:ea typeface="Pretendard Regular"/>
            </a:endParaRPr>
          </a:p>
          <a:p>
            <a:pPr marL="342900" lvl="0" indent="-342900">
              <a:lnSpc>
                <a:spcPct val="133630"/>
              </a:lnSpc>
              <a:buFont typeface="Arial" panose="020B0604020202020204" pitchFamily="34" charset="0"/>
              <a:buChar char="•"/>
            </a:pPr>
            <a:r>
              <a:rPr lang="en-US" altLang="ko-KR" sz="3000" spc="-100" dirty="0" err="1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remove_punctuation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() :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특수문자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공백 제거 함수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대화자 분리 필요시 </a:t>
            </a:r>
            <a:r>
              <a:rPr lang="en-US" altLang="ko-KR" sz="3000" spc="-100" dirty="0">
                <a:solidFill>
                  <a:srgbClr val="343434">
                    <a:alpha val="67059"/>
                  </a:srgbClr>
                </a:solidFill>
                <a:latin typeface="Pretendard Regular"/>
                <a:ea typeface="Pretendard Regular"/>
              </a:rPr>
              <a:t>skip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9C6FD842-2F01-BB2D-FEEE-0A4DEFDF0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9000568"/>
            <a:ext cx="857758" cy="495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2438</Words>
  <Application>Microsoft Office PowerPoint</Application>
  <PresentationFormat>사용자 지정</PresentationFormat>
  <Paragraphs>576</Paragraphs>
  <Slides>53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Aptos</vt:lpstr>
      <vt:lpstr>Pretendard SemiBold</vt:lpstr>
      <vt:lpstr>Pretendard</vt:lpstr>
      <vt:lpstr>Pretendard Regular</vt:lpstr>
      <vt:lpstr>Pretendard Medium</vt:lpstr>
      <vt:lpstr>Arial</vt:lpstr>
      <vt:lpstr>Pretendard Bold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윤수영</dc:creator>
  <cp:lastModifiedBy>수영 윤</cp:lastModifiedBy>
  <cp:revision>121</cp:revision>
  <dcterms:created xsi:type="dcterms:W3CDTF">2006-08-16T00:00:00Z</dcterms:created>
  <dcterms:modified xsi:type="dcterms:W3CDTF">2024-12-10T04:12:04Z</dcterms:modified>
</cp:coreProperties>
</file>